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p:regular r:id="rId17"/>
    </p:embeddedFont>
    <p:embeddedFont>
      <p:font typeface="Prompt"/>
      <p:regular r:id="rId18"/>
    </p:embeddedFont>
    <p:embeddedFont>
      <p:font typeface="Prompt"/>
      <p:regular r:id="rId19"/>
    </p:embeddedFont>
    <p:embeddedFont>
      <p:font typeface="Prompt"/>
      <p:regular r:id="rId20"/>
    </p:embeddedFont>
    <p:embeddedFont>
      <p:font typeface="Mukta"/>
      <p:regular r:id="rId21"/>
    </p:embeddedFont>
    <p:embeddedFont>
      <p:font typeface="Mukt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9" Type="http://schemas.openxmlformats.org/officeDocument/2006/relationships/slideLayout" Target="../slideLayouts/slideLayout1.xml"/><Relationship Id="rId10"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308610" y="1834515"/>
            <a:ext cx="3040380" cy="4560570"/>
          </a:xfrm>
          <a:prstGeom prst="rect">
            <a:avLst/>
          </a:prstGeom>
        </p:spPr>
      </p:pic>
      <p:sp>
        <p:nvSpPr>
          <p:cNvPr id="6" name="Text 1"/>
          <p:cNvSpPr/>
          <p:nvPr/>
        </p:nvSpPr>
        <p:spPr>
          <a:xfrm>
            <a:off x="4521637" y="1453991"/>
            <a:ext cx="9244727" cy="1892618"/>
          </a:xfrm>
          <a:prstGeom prst="rect">
            <a:avLst/>
          </a:prstGeom>
          <a:noFill/>
          <a:ln/>
        </p:spPr>
        <p:txBody>
          <a:bodyPr wrap="square" lIns="0" tIns="0" rIns="0" bIns="0" rtlCol="0" anchor="t"/>
          <a:lstStyle/>
          <a:p>
            <a:pPr indent="0" marL="0">
              <a:lnSpc>
                <a:spcPts val="7450"/>
              </a:lnSpc>
              <a:buNone/>
            </a:pPr>
            <a:r>
              <a:rPr lang="en-US" sz="5950" dirty="0">
                <a:solidFill>
                  <a:srgbClr val="C6BFEE"/>
                </a:solidFill>
                <a:latin typeface="Prompt" pitchFamily="34" charset="0"/>
                <a:ea typeface="Prompt" pitchFamily="34" charset="-122"/>
                <a:cs typeface="Prompt" pitchFamily="34" charset="-120"/>
              </a:rPr>
              <a:t>Reimagining College Events with Web 3 </a:t>
            </a:r>
            <a:pPr indent="0" marL="0">
              <a:lnSpc>
                <a:spcPts val="7450"/>
              </a:lnSpc>
              <a:buNone/>
            </a:pPr>
            <a:r>
              <a:rPr lang="en-US" sz="5950" dirty="0">
                <a:solidFill>
                  <a:srgbClr val="000000"/>
                </a:solidFill>
                <a:latin typeface="Prompt" pitchFamily="34" charset="0"/>
                <a:ea typeface="Prompt" pitchFamily="34" charset="-122"/>
                <a:cs typeface="Prompt" pitchFamily="34" charset="-120"/>
              </a:rPr>
              <a:t>😊</a:t>
            </a:r>
            <a:endParaRPr lang="en-US" sz="5950" dirty="0"/>
          </a:p>
        </p:txBody>
      </p:sp>
      <p:pic>
        <p:nvPicPr>
          <p:cNvPr id="7" name="Image 3" descr="preencoded.png">    </p:cNvPr>
          <p:cNvPicPr>
            <a:picLocks noChangeAspect="1"/>
          </p:cNvPicPr>
          <p:nvPr/>
        </p:nvPicPr>
        <p:blipFill>
          <a:blip r:embed="rId4"/>
          <a:stretch>
            <a:fillRect/>
          </a:stretch>
        </p:blipFill>
        <p:spPr>
          <a:xfrm>
            <a:off x="5568672" y="3716893"/>
            <a:ext cx="740569" cy="740569"/>
          </a:xfrm>
          <a:prstGeom prst="rect">
            <a:avLst/>
          </a:prstGeom>
        </p:spPr>
      </p:pic>
      <p:sp>
        <p:nvSpPr>
          <p:cNvPr id="8" name="Text 2"/>
          <p:cNvSpPr/>
          <p:nvPr/>
        </p:nvSpPr>
        <p:spPr>
          <a:xfrm>
            <a:off x="4567357" y="4704278"/>
            <a:ext cx="2743200" cy="342900"/>
          </a:xfrm>
          <a:prstGeom prst="rect">
            <a:avLst/>
          </a:prstGeom>
          <a:noFill/>
          <a:ln/>
        </p:spPr>
        <p:txBody>
          <a:bodyPr wrap="none" lIns="0" tIns="0" rIns="0" bIns="0" rtlCol="0" anchor="t"/>
          <a:lstStyle/>
          <a:p>
            <a:pPr algn="ctr" indent="0" marL="0">
              <a:lnSpc>
                <a:spcPts val="2700"/>
              </a:lnSpc>
              <a:buNone/>
            </a:pPr>
            <a:r>
              <a:rPr lang="en-US" sz="2150" dirty="0">
                <a:solidFill>
                  <a:srgbClr val="DAD8E9"/>
                </a:solidFill>
                <a:latin typeface="Prompt" pitchFamily="34" charset="0"/>
                <a:ea typeface="Prompt" pitchFamily="34" charset="-122"/>
                <a:cs typeface="Prompt" pitchFamily="34" charset="-120"/>
              </a:rPr>
              <a:t>College Life</a:t>
            </a:r>
            <a:endParaRPr lang="en-US" sz="2150" dirty="0"/>
          </a:p>
        </p:txBody>
      </p:sp>
      <p:sp>
        <p:nvSpPr>
          <p:cNvPr id="9" name="Text 3"/>
          <p:cNvSpPr/>
          <p:nvPr/>
        </p:nvSpPr>
        <p:spPr>
          <a:xfrm>
            <a:off x="4521637" y="5195292"/>
            <a:ext cx="2834640" cy="1580198"/>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pitchFamily="34" charset="0"/>
                <a:ea typeface="Mukta" pitchFamily="34" charset="-122"/>
                <a:cs typeface="Mukta" pitchFamily="34" charset="-120"/>
              </a:rPr>
              <a:t>From orientation to graduation, events are a crucial part of the college experience.</a:t>
            </a:r>
            <a:endParaRPr lang="en-US" sz="1900" dirty="0"/>
          </a:p>
        </p:txBody>
      </p:sp>
      <p:pic>
        <p:nvPicPr>
          <p:cNvPr id="10" name="Image 4" descr="preencoded.png">    </p:cNvPr>
          <p:cNvPicPr>
            <a:picLocks noChangeAspect="1"/>
          </p:cNvPicPr>
          <p:nvPr/>
        </p:nvPicPr>
        <p:blipFill>
          <a:blip r:embed="rId5"/>
          <a:stretch>
            <a:fillRect/>
          </a:stretch>
        </p:blipFill>
        <p:spPr>
          <a:xfrm>
            <a:off x="8773597" y="3716893"/>
            <a:ext cx="740569" cy="740569"/>
          </a:xfrm>
          <a:prstGeom prst="rect">
            <a:avLst/>
          </a:prstGeom>
        </p:spPr>
      </p:pic>
      <p:sp>
        <p:nvSpPr>
          <p:cNvPr id="11" name="Text 4"/>
          <p:cNvSpPr/>
          <p:nvPr/>
        </p:nvSpPr>
        <p:spPr>
          <a:xfrm>
            <a:off x="7772281" y="4704278"/>
            <a:ext cx="2743200" cy="342900"/>
          </a:xfrm>
          <a:prstGeom prst="rect">
            <a:avLst/>
          </a:prstGeom>
          <a:noFill/>
          <a:ln/>
        </p:spPr>
        <p:txBody>
          <a:bodyPr wrap="none" lIns="0" tIns="0" rIns="0" bIns="0" rtlCol="0" anchor="t"/>
          <a:lstStyle/>
          <a:p>
            <a:pPr algn="ctr" indent="0" marL="0">
              <a:lnSpc>
                <a:spcPts val="2700"/>
              </a:lnSpc>
              <a:buNone/>
            </a:pPr>
            <a:r>
              <a:rPr lang="en-US" sz="2150" dirty="0">
                <a:solidFill>
                  <a:srgbClr val="DAD8E9"/>
                </a:solidFill>
                <a:latin typeface="Prompt" pitchFamily="34" charset="0"/>
                <a:ea typeface="Prompt" pitchFamily="34" charset="-122"/>
                <a:cs typeface="Prompt" pitchFamily="34" charset="-120"/>
              </a:rPr>
              <a:t>Event Management</a:t>
            </a:r>
            <a:endParaRPr lang="en-US" sz="2150" dirty="0"/>
          </a:p>
        </p:txBody>
      </p:sp>
      <p:sp>
        <p:nvSpPr>
          <p:cNvPr id="12" name="Text 5"/>
          <p:cNvSpPr/>
          <p:nvPr/>
        </p:nvSpPr>
        <p:spPr>
          <a:xfrm>
            <a:off x="7726561" y="5195292"/>
            <a:ext cx="2834759" cy="1580198"/>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pitchFamily="34" charset="0"/>
                <a:ea typeface="Mukta" pitchFamily="34" charset="-122"/>
                <a:cs typeface="Mukta" pitchFamily="34" charset="-120"/>
              </a:rPr>
              <a:t>But traditional event systems often face challenges with efficiency and engagement.</a:t>
            </a:r>
            <a:endParaRPr lang="en-US" sz="1900" dirty="0"/>
          </a:p>
        </p:txBody>
      </p:sp>
      <p:pic>
        <p:nvPicPr>
          <p:cNvPr id="13" name="Image 5" descr="preencoded.png">    </p:cNvPr>
          <p:cNvPicPr>
            <a:picLocks noChangeAspect="1"/>
          </p:cNvPicPr>
          <p:nvPr/>
        </p:nvPicPr>
        <p:blipFill>
          <a:blip r:embed="rId6"/>
          <a:stretch>
            <a:fillRect/>
          </a:stretch>
        </p:blipFill>
        <p:spPr>
          <a:xfrm>
            <a:off x="11978640" y="3716893"/>
            <a:ext cx="740569" cy="740569"/>
          </a:xfrm>
          <a:prstGeom prst="rect">
            <a:avLst/>
          </a:prstGeom>
        </p:spPr>
      </p:pic>
      <p:sp>
        <p:nvSpPr>
          <p:cNvPr id="14" name="Text 6"/>
          <p:cNvSpPr/>
          <p:nvPr/>
        </p:nvSpPr>
        <p:spPr>
          <a:xfrm>
            <a:off x="10977324" y="4704278"/>
            <a:ext cx="2743200" cy="342900"/>
          </a:xfrm>
          <a:prstGeom prst="rect">
            <a:avLst/>
          </a:prstGeom>
          <a:noFill/>
          <a:ln/>
        </p:spPr>
        <p:txBody>
          <a:bodyPr wrap="none" lIns="0" tIns="0" rIns="0" bIns="0" rtlCol="0" anchor="t"/>
          <a:lstStyle/>
          <a:p>
            <a:pPr algn="ctr" indent="0" marL="0">
              <a:lnSpc>
                <a:spcPts val="2700"/>
              </a:lnSpc>
              <a:buNone/>
            </a:pPr>
            <a:r>
              <a:rPr lang="en-US" sz="2150" dirty="0">
                <a:solidFill>
                  <a:srgbClr val="DAD8E9"/>
                </a:solidFill>
                <a:latin typeface="Prompt" pitchFamily="34" charset="0"/>
                <a:ea typeface="Prompt" pitchFamily="34" charset="-122"/>
                <a:cs typeface="Prompt" pitchFamily="34" charset="-120"/>
              </a:rPr>
              <a:t>Web 3 Innovation</a:t>
            </a:r>
            <a:endParaRPr lang="en-US" sz="2150" dirty="0"/>
          </a:p>
        </p:txBody>
      </p:sp>
      <p:sp>
        <p:nvSpPr>
          <p:cNvPr id="15" name="Text 7"/>
          <p:cNvSpPr/>
          <p:nvPr/>
        </p:nvSpPr>
        <p:spPr>
          <a:xfrm>
            <a:off x="10931604" y="5195292"/>
            <a:ext cx="2834759" cy="1580198"/>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pitchFamily="34" charset="0"/>
                <a:ea typeface="Mukta" pitchFamily="34" charset="-122"/>
                <a:cs typeface="Mukta" pitchFamily="34" charset="-120"/>
              </a:rPr>
              <a:t>This presentation explores how Web 3 technologies can transform college events.</a:t>
            </a:r>
            <a:endParaRPr lang="en-US" sz="1900"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827961"/>
            <a:ext cx="74159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Roadmap: Key Steps for Implementation</a:t>
            </a:r>
            <a:endParaRPr lang="en-US" sz="4300" dirty="0"/>
          </a:p>
        </p:txBody>
      </p:sp>
      <p:sp>
        <p:nvSpPr>
          <p:cNvPr id="6" name="Shape 2"/>
          <p:cNvSpPr/>
          <p:nvPr/>
        </p:nvSpPr>
        <p:spPr>
          <a:xfrm>
            <a:off x="864037" y="2569845"/>
            <a:ext cx="7415927" cy="4831794"/>
          </a:xfrm>
          <a:prstGeom prst="roundRect">
            <a:avLst>
              <a:gd name="adj" fmla="val 2146"/>
            </a:avLst>
          </a:prstGeom>
          <a:noFill/>
          <a:ln w="15240">
            <a:solidFill>
              <a:srgbClr val="FFFFFF">
                <a:alpha val="24000"/>
              </a:srgbClr>
            </a:solidFill>
            <a:prstDash val="solid"/>
          </a:ln>
        </p:spPr>
      </p:sp>
      <p:sp>
        <p:nvSpPr>
          <p:cNvPr id="7" name="Shape 3"/>
          <p:cNvSpPr/>
          <p:nvPr/>
        </p:nvSpPr>
        <p:spPr>
          <a:xfrm>
            <a:off x="879277" y="2585085"/>
            <a:ext cx="7385447" cy="1101566"/>
          </a:xfrm>
          <a:prstGeom prst="rect">
            <a:avLst/>
          </a:prstGeom>
          <a:solidFill>
            <a:srgbClr val="FFFFFF">
              <a:alpha val="4000"/>
            </a:srgbClr>
          </a:solidFill>
          <a:ln/>
        </p:spPr>
      </p:sp>
      <p:sp>
        <p:nvSpPr>
          <p:cNvPr id="8" name="Text 4"/>
          <p:cNvSpPr/>
          <p:nvPr/>
        </p:nvSpPr>
        <p:spPr>
          <a:xfrm>
            <a:off x="1126093" y="2740819"/>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Phase 1</a:t>
            </a:r>
            <a:endParaRPr lang="en-US" sz="1900" dirty="0"/>
          </a:p>
        </p:txBody>
      </p:sp>
      <p:sp>
        <p:nvSpPr>
          <p:cNvPr id="9" name="Text 5"/>
          <p:cNvSpPr/>
          <p:nvPr/>
        </p:nvSpPr>
        <p:spPr>
          <a:xfrm>
            <a:off x="4822627" y="2740819"/>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Develop a proof-of-concept for the Web 3 event platform.</a:t>
            </a:r>
            <a:endParaRPr lang="en-US" sz="1900" dirty="0"/>
          </a:p>
        </p:txBody>
      </p:sp>
      <p:sp>
        <p:nvSpPr>
          <p:cNvPr id="10" name="Shape 6"/>
          <p:cNvSpPr/>
          <p:nvPr/>
        </p:nvSpPr>
        <p:spPr>
          <a:xfrm>
            <a:off x="879277" y="3686651"/>
            <a:ext cx="7385447" cy="1101566"/>
          </a:xfrm>
          <a:prstGeom prst="rect">
            <a:avLst/>
          </a:prstGeom>
          <a:solidFill>
            <a:srgbClr val="000000">
              <a:alpha val="4000"/>
            </a:srgbClr>
          </a:solidFill>
          <a:ln/>
        </p:spPr>
      </p:sp>
      <p:sp>
        <p:nvSpPr>
          <p:cNvPr id="11" name="Text 7"/>
          <p:cNvSpPr/>
          <p:nvPr/>
        </p:nvSpPr>
        <p:spPr>
          <a:xfrm>
            <a:off x="1126093" y="3842385"/>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Phase 2</a:t>
            </a:r>
            <a:endParaRPr lang="en-US" sz="1900" dirty="0"/>
          </a:p>
        </p:txBody>
      </p:sp>
      <p:sp>
        <p:nvSpPr>
          <p:cNvPr id="12" name="Text 8"/>
          <p:cNvSpPr/>
          <p:nvPr/>
        </p:nvSpPr>
        <p:spPr>
          <a:xfrm>
            <a:off x="4822627" y="3842385"/>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Pilot the platform with a select group of college events.</a:t>
            </a:r>
            <a:endParaRPr lang="en-US" sz="1900" dirty="0"/>
          </a:p>
        </p:txBody>
      </p:sp>
      <p:sp>
        <p:nvSpPr>
          <p:cNvPr id="13" name="Shape 9"/>
          <p:cNvSpPr/>
          <p:nvPr/>
        </p:nvSpPr>
        <p:spPr>
          <a:xfrm>
            <a:off x="879277" y="4788218"/>
            <a:ext cx="7385447" cy="1101566"/>
          </a:xfrm>
          <a:prstGeom prst="rect">
            <a:avLst/>
          </a:prstGeom>
          <a:solidFill>
            <a:srgbClr val="FFFFFF">
              <a:alpha val="4000"/>
            </a:srgbClr>
          </a:solidFill>
          <a:ln/>
        </p:spPr>
      </p:sp>
      <p:sp>
        <p:nvSpPr>
          <p:cNvPr id="14" name="Text 10"/>
          <p:cNvSpPr/>
          <p:nvPr/>
        </p:nvSpPr>
        <p:spPr>
          <a:xfrm>
            <a:off x="1126093" y="494395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Phase 3</a:t>
            </a:r>
            <a:endParaRPr lang="en-US" sz="1900" dirty="0"/>
          </a:p>
        </p:txBody>
      </p:sp>
      <p:sp>
        <p:nvSpPr>
          <p:cNvPr id="15" name="Text 11"/>
          <p:cNvSpPr/>
          <p:nvPr/>
        </p:nvSpPr>
        <p:spPr>
          <a:xfrm>
            <a:off x="4822627" y="4943951"/>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Expand platform adoption across the college community.</a:t>
            </a:r>
            <a:endParaRPr lang="en-US" sz="1900" dirty="0"/>
          </a:p>
        </p:txBody>
      </p:sp>
      <p:sp>
        <p:nvSpPr>
          <p:cNvPr id="16" name="Shape 12"/>
          <p:cNvSpPr/>
          <p:nvPr/>
        </p:nvSpPr>
        <p:spPr>
          <a:xfrm>
            <a:off x="879277" y="5889784"/>
            <a:ext cx="7385447" cy="1496616"/>
          </a:xfrm>
          <a:prstGeom prst="rect">
            <a:avLst/>
          </a:prstGeom>
          <a:solidFill>
            <a:srgbClr val="000000">
              <a:alpha val="4000"/>
            </a:srgbClr>
          </a:solidFill>
          <a:ln/>
        </p:spPr>
      </p:sp>
      <p:sp>
        <p:nvSpPr>
          <p:cNvPr id="17" name="Text 13"/>
          <p:cNvSpPr/>
          <p:nvPr/>
        </p:nvSpPr>
        <p:spPr>
          <a:xfrm>
            <a:off x="1126093" y="60455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Phase 4</a:t>
            </a:r>
            <a:endParaRPr lang="en-US" sz="1900" dirty="0"/>
          </a:p>
        </p:txBody>
      </p:sp>
      <p:sp>
        <p:nvSpPr>
          <p:cNvPr id="18" name="Text 14"/>
          <p:cNvSpPr/>
          <p:nvPr/>
        </p:nvSpPr>
        <p:spPr>
          <a:xfrm>
            <a:off x="4822627" y="6045518"/>
            <a:ext cx="3195280"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Continuously improve the platform based on user feedback and data analytics.</a:t>
            </a:r>
            <a:endParaRPr lang="en-US" sz="190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38651" y="648653"/>
            <a:ext cx="7866698" cy="811054"/>
          </a:xfrm>
          <a:prstGeom prst="rect">
            <a:avLst/>
          </a:prstGeom>
          <a:noFill/>
          <a:ln/>
        </p:spPr>
        <p:txBody>
          <a:bodyPr wrap="square" lIns="0" tIns="0" rIns="0" bIns="0" rtlCol="0" anchor="t"/>
          <a:lstStyle/>
          <a:p>
            <a:pPr indent="0" marL="0">
              <a:lnSpc>
                <a:spcPts val="3150"/>
              </a:lnSpc>
              <a:buNone/>
            </a:pPr>
            <a:r>
              <a:rPr lang="en-US" sz="2550" dirty="0">
                <a:solidFill>
                  <a:srgbClr val="C6BFEE"/>
                </a:solidFill>
                <a:latin typeface="Prompt" pitchFamily="34" charset="0"/>
                <a:ea typeface="Prompt" pitchFamily="34" charset="-122"/>
                <a:cs typeface="Prompt" pitchFamily="34" charset="-120"/>
              </a:rPr>
              <a:t>The Problem: Challenges with Traditional Event Systems</a:t>
            </a:r>
            <a:endParaRPr lang="en-US" sz="2550" dirty="0"/>
          </a:p>
        </p:txBody>
      </p:sp>
      <p:sp>
        <p:nvSpPr>
          <p:cNvPr id="6" name="Text 2"/>
          <p:cNvSpPr/>
          <p:nvPr/>
        </p:nvSpPr>
        <p:spPr>
          <a:xfrm>
            <a:off x="638651" y="1664970"/>
            <a:ext cx="7866698" cy="875824"/>
          </a:xfrm>
          <a:prstGeom prst="rect">
            <a:avLst/>
          </a:prstGeom>
          <a:noFill/>
          <a:ln/>
        </p:spPr>
        <p:txBody>
          <a:bodyPr wrap="square" lIns="0" tIns="0" rIns="0" bIns="0" rtlCol="0" anchor="t"/>
          <a:lstStyle/>
          <a:p>
            <a:pPr indent="0" marL="0">
              <a:lnSpc>
                <a:spcPts val="2250"/>
              </a:lnSpc>
              <a:buNone/>
            </a:pPr>
            <a:r>
              <a:rPr lang="en-US" sz="1400" dirty="0">
                <a:solidFill>
                  <a:srgbClr val="DAD8E9"/>
                </a:solidFill>
                <a:latin typeface="Mukta" pitchFamily="34" charset="0"/>
                <a:ea typeface="Mukta" pitchFamily="34" charset="-122"/>
                <a:cs typeface="Mukta" pitchFamily="34" charset="-120"/>
              </a:rPr>
              <a:t>Traditional college event management is full of problems that make things difficult for both organizers and students. These problems lead to poor communication, disorganization, and concerns about the quality and security of events."</a:t>
            </a:r>
            <a:endParaRPr lang="en-US" sz="1400" dirty="0"/>
          </a:p>
        </p:txBody>
      </p:sp>
      <p:sp>
        <p:nvSpPr>
          <p:cNvPr id="7" name="Shape 3"/>
          <p:cNvSpPr/>
          <p:nvPr/>
        </p:nvSpPr>
        <p:spPr>
          <a:xfrm>
            <a:off x="638651" y="2951321"/>
            <a:ext cx="410528" cy="410527"/>
          </a:xfrm>
          <a:prstGeom prst="roundRect">
            <a:avLst>
              <a:gd name="adj" fmla="val 18672"/>
            </a:avLst>
          </a:prstGeom>
          <a:solidFill>
            <a:srgbClr val="542C49"/>
          </a:solidFill>
          <a:ln w="7620">
            <a:solidFill>
              <a:srgbClr val="6D4562"/>
            </a:solidFill>
            <a:prstDash val="solid"/>
          </a:ln>
        </p:spPr>
      </p:sp>
      <p:sp>
        <p:nvSpPr>
          <p:cNvPr id="8" name="Text 4"/>
          <p:cNvSpPr/>
          <p:nvPr/>
        </p:nvSpPr>
        <p:spPr>
          <a:xfrm>
            <a:off x="798314" y="3034903"/>
            <a:ext cx="91083" cy="243364"/>
          </a:xfrm>
          <a:prstGeom prst="rect">
            <a:avLst/>
          </a:prstGeom>
          <a:noFill/>
          <a:ln/>
        </p:spPr>
        <p:txBody>
          <a:bodyPr wrap="none" lIns="0" tIns="0" rIns="0" bIns="0" rtlCol="0" anchor="t"/>
          <a:lstStyle/>
          <a:p>
            <a:pPr algn="ctr" indent="0" marL="0">
              <a:lnSpc>
                <a:spcPts val="1900"/>
              </a:lnSpc>
              <a:buNone/>
            </a:pPr>
            <a:r>
              <a:rPr lang="en-US" sz="1900" dirty="0">
                <a:solidFill>
                  <a:srgbClr val="DAD8E9"/>
                </a:solidFill>
                <a:latin typeface="Prompt" pitchFamily="34" charset="0"/>
                <a:ea typeface="Prompt" pitchFamily="34" charset="-122"/>
                <a:cs typeface="Prompt" pitchFamily="34" charset="-120"/>
              </a:rPr>
              <a:t>1</a:t>
            </a:r>
            <a:endParaRPr lang="en-US" sz="1900" dirty="0"/>
          </a:p>
        </p:txBody>
      </p:sp>
      <p:sp>
        <p:nvSpPr>
          <p:cNvPr id="9" name="Text 5"/>
          <p:cNvSpPr/>
          <p:nvPr/>
        </p:nvSpPr>
        <p:spPr>
          <a:xfrm>
            <a:off x="1231583" y="2951321"/>
            <a:ext cx="2999184" cy="253365"/>
          </a:xfrm>
          <a:prstGeom prst="rect">
            <a:avLst/>
          </a:prstGeom>
          <a:noFill/>
          <a:ln/>
        </p:spPr>
        <p:txBody>
          <a:bodyPr wrap="none" lIns="0" tIns="0" rIns="0" bIns="0" rtlCol="0" anchor="t"/>
          <a:lstStyle/>
          <a:p>
            <a:pPr indent="0" marL="0">
              <a:lnSpc>
                <a:spcPts val="1950"/>
              </a:lnSpc>
              <a:buNone/>
            </a:pPr>
            <a:r>
              <a:rPr lang="en-US" sz="1550" dirty="0">
                <a:solidFill>
                  <a:srgbClr val="DAD8E9"/>
                </a:solidFill>
                <a:latin typeface="Prompt" pitchFamily="34" charset="0"/>
                <a:ea typeface="Prompt" pitchFamily="34" charset="-122"/>
                <a:cs typeface="Prompt" pitchFamily="34" charset="-120"/>
              </a:rPr>
              <a:t>Issues with counterfeit tickets</a:t>
            </a:r>
            <a:endParaRPr lang="en-US" sz="1550" dirty="0"/>
          </a:p>
        </p:txBody>
      </p:sp>
      <p:sp>
        <p:nvSpPr>
          <p:cNvPr id="10" name="Shape 6"/>
          <p:cNvSpPr/>
          <p:nvPr/>
        </p:nvSpPr>
        <p:spPr>
          <a:xfrm>
            <a:off x="638651" y="3954780"/>
            <a:ext cx="410528" cy="410527"/>
          </a:xfrm>
          <a:prstGeom prst="roundRect">
            <a:avLst>
              <a:gd name="adj" fmla="val 18672"/>
            </a:avLst>
          </a:prstGeom>
          <a:solidFill>
            <a:srgbClr val="542C49"/>
          </a:solidFill>
          <a:ln w="7620">
            <a:solidFill>
              <a:srgbClr val="6D4562"/>
            </a:solidFill>
            <a:prstDash val="solid"/>
          </a:ln>
        </p:spPr>
      </p:sp>
      <p:sp>
        <p:nvSpPr>
          <p:cNvPr id="11" name="Text 7"/>
          <p:cNvSpPr/>
          <p:nvPr/>
        </p:nvSpPr>
        <p:spPr>
          <a:xfrm>
            <a:off x="772716" y="4038362"/>
            <a:ext cx="142399" cy="243364"/>
          </a:xfrm>
          <a:prstGeom prst="rect">
            <a:avLst/>
          </a:prstGeom>
          <a:noFill/>
          <a:ln/>
        </p:spPr>
        <p:txBody>
          <a:bodyPr wrap="none" lIns="0" tIns="0" rIns="0" bIns="0" rtlCol="0" anchor="t"/>
          <a:lstStyle/>
          <a:p>
            <a:pPr algn="ctr" indent="0" marL="0">
              <a:lnSpc>
                <a:spcPts val="1900"/>
              </a:lnSpc>
              <a:buNone/>
            </a:pPr>
            <a:r>
              <a:rPr lang="en-US" sz="1900" dirty="0">
                <a:solidFill>
                  <a:srgbClr val="DAD8E9"/>
                </a:solidFill>
                <a:latin typeface="Prompt" pitchFamily="34" charset="0"/>
                <a:ea typeface="Prompt" pitchFamily="34" charset="-122"/>
                <a:cs typeface="Prompt" pitchFamily="34" charset="-120"/>
              </a:rPr>
              <a:t>2</a:t>
            </a:r>
            <a:endParaRPr lang="en-US" sz="1900" dirty="0"/>
          </a:p>
        </p:txBody>
      </p:sp>
      <p:sp>
        <p:nvSpPr>
          <p:cNvPr id="12" name="Text 8"/>
          <p:cNvSpPr/>
          <p:nvPr/>
        </p:nvSpPr>
        <p:spPr>
          <a:xfrm>
            <a:off x="1231583" y="3954780"/>
            <a:ext cx="3523059" cy="253365"/>
          </a:xfrm>
          <a:prstGeom prst="rect">
            <a:avLst/>
          </a:prstGeom>
          <a:noFill/>
          <a:ln/>
        </p:spPr>
        <p:txBody>
          <a:bodyPr wrap="none" lIns="0" tIns="0" rIns="0" bIns="0" rtlCol="0" anchor="t"/>
          <a:lstStyle/>
          <a:p>
            <a:pPr indent="0" marL="0">
              <a:lnSpc>
                <a:spcPts val="1950"/>
              </a:lnSpc>
              <a:buNone/>
            </a:pPr>
            <a:r>
              <a:rPr lang="en-US" sz="1550" dirty="0">
                <a:solidFill>
                  <a:srgbClr val="DAD8E9"/>
                </a:solidFill>
                <a:latin typeface="Prompt" pitchFamily="34" charset="0"/>
                <a:ea typeface="Prompt" pitchFamily="34" charset="-122"/>
                <a:cs typeface="Prompt" pitchFamily="34" charset="-120"/>
              </a:rPr>
              <a:t>Fragmentation of event information</a:t>
            </a:r>
            <a:endParaRPr lang="en-US" sz="1550" dirty="0"/>
          </a:p>
        </p:txBody>
      </p:sp>
      <p:sp>
        <p:nvSpPr>
          <p:cNvPr id="13" name="Shape 9"/>
          <p:cNvSpPr/>
          <p:nvPr/>
        </p:nvSpPr>
        <p:spPr>
          <a:xfrm>
            <a:off x="638651" y="4958239"/>
            <a:ext cx="410528" cy="410527"/>
          </a:xfrm>
          <a:prstGeom prst="roundRect">
            <a:avLst>
              <a:gd name="adj" fmla="val 18672"/>
            </a:avLst>
          </a:prstGeom>
          <a:solidFill>
            <a:srgbClr val="542C49"/>
          </a:solidFill>
          <a:ln w="7620">
            <a:solidFill>
              <a:srgbClr val="6D4562"/>
            </a:solidFill>
            <a:prstDash val="solid"/>
          </a:ln>
        </p:spPr>
      </p:sp>
      <p:sp>
        <p:nvSpPr>
          <p:cNvPr id="14" name="Text 10"/>
          <p:cNvSpPr/>
          <p:nvPr/>
        </p:nvSpPr>
        <p:spPr>
          <a:xfrm>
            <a:off x="773311" y="5041821"/>
            <a:ext cx="141089" cy="243364"/>
          </a:xfrm>
          <a:prstGeom prst="rect">
            <a:avLst/>
          </a:prstGeom>
          <a:noFill/>
          <a:ln/>
        </p:spPr>
        <p:txBody>
          <a:bodyPr wrap="none" lIns="0" tIns="0" rIns="0" bIns="0" rtlCol="0" anchor="t"/>
          <a:lstStyle/>
          <a:p>
            <a:pPr algn="ctr" indent="0" marL="0">
              <a:lnSpc>
                <a:spcPts val="1900"/>
              </a:lnSpc>
              <a:buNone/>
            </a:pPr>
            <a:r>
              <a:rPr lang="en-US" sz="1900" dirty="0">
                <a:solidFill>
                  <a:srgbClr val="DAD8E9"/>
                </a:solidFill>
                <a:latin typeface="Prompt" pitchFamily="34" charset="0"/>
                <a:ea typeface="Prompt" pitchFamily="34" charset="-122"/>
                <a:cs typeface="Prompt" pitchFamily="34" charset="-120"/>
              </a:rPr>
              <a:t>3</a:t>
            </a:r>
            <a:endParaRPr lang="en-US" sz="1900" dirty="0"/>
          </a:p>
        </p:txBody>
      </p:sp>
      <p:sp>
        <p:nvSpPr>
          <p:cNvPr id="15" name="Text 11"/>
          <p:cNvSpPr/>
          <p:nvPr/>
        </p:nvSpPr>
        <p:spPr>
          <a:xfrm>
            <a:off x="1231583" y="4958239"/>
            <a:ext cx="2888575" cy="253365"/>
          </a:xfrm>
          <a:prstGeom prst="rect">
            <a:avLst/>
          </a:prstGeom>
          <a:noFill/>
          <a:ln/>
        </p:spPr>
        <p:txBody>
          <a:bodyPr wrap="none" lIns="0" tIns="0" rIns="0" bIns="0" rtlCol="0" anchor="t"/>
          <a:lstStyle/>
          <a:p>
            <a:pPr indent="0" marL="0">
              <a:lnSpc>
                <a:spcPts val="1950"/>
              </a:lnSpc>
              <a:buNone/>
            </a:pPr>
            <a:r>
              <a:rPr lang="en-US" sz="1550" dirty="0">
                <a:solidFill>
                  <a:srgbClr val="DAD8E9"/>
                </a:solidFill>
                <a:latin typeface="Prompt" pitchFamily="34" charset="0"/>
                <a:ea typeface="Prompt" pitchFamily="34" charset="-122"/>
                <a:cs typeface="Prompt" pitchFamily="34" charset="-120"/>
              </a:rPr>
              <a:t>Lack of student engagement</a:t>
            </a:r>
            <a:endParaRPr lang="en-US" sz="1550" dirty="0"/>
          </a:p>
        </p:txBody>
      </p:sp>
      <p:sp>
        <p:nvSpPr>
          <p:cNvPr id="16" name="Shape 12"/>
          <p:cNvSpPr/>
          <p:nvPr/>
        </p:nvSpPr>
        <p:spPr>
          <a:xfrm>
            <a:off x="638651" y="5961698"/>
            <a:ext cx="410528" cy="410527"/>
          </a:xfrm>
          <a:prstGeom prst="roundRect">
            <a:avLst>
              <a:gd name="adj" fmla="val 18672"/>
            </a:avLst>
          </a:prstGeom>
          <a:solidFill>
            <a:srgbClr val="542C49"/>
          </a:solidFill>
          <a:ln w="7620">
            <a:solidFill>
              <a:srgbClr val="6D4562"/>
            </a:solidFill>
            <a:prstDash val="solid"/>
          </a:ln>
        </p:spPr>
      </p:sp>
      <p:sp>
        <p:nvSpPr>
          <p:cNvPr id="17" name="Text 13"/>
          <p:cNvSpPr/>
          <p:nvPr/>
        </p:nvSpPr>
        <p:spPr>
          <a:xfrm>
            <a:off x="769739" y="6045279"/>
            <a:ext cx="148233" cy="243364"/>
          </a:xfrm>
          <a:prstGeom prst="rect">
            <a:avLst/>
          </a:prstGeom>
          <a:noFill/>
          <a:ln/>
        </p:spPr>
        <p:txBody>
          <a:bodyPr wrap="none" lIns="0" tIns="0" rIns="0" bIns="0" rtlCol="0" anchor="t"/>
          <a:lstStyle/>
          <a:p>
            <a:pPr algn="ctr" indent="0" marL="0">
              <a:lnSpc>
                <a:spcPts val="1900"/>
              </a:lnSpc>
              <a:buNone/>
            </a:pPr>
            <a:r>
              <a:rPr lang="en-US" sz="1900" dirty="0">
                <a:solidFill>
                  <a:srgbClr val="DAD8E9"/>
                </a:solidFill>
                <a:latin typeface="Prompt" pitchFamily="34" charset="0"/>
                <a:ea typeface="Prompt" pitchFamily="34" charset="-122"/>
                <a:cs typeface="Prompt" pitchFamily="34" charset="-120"/>
              </a:rPr>
              <a:t>4</a:t>
            </a:r>
            <a:endParaRPr lang="en-US" sz="1900" dirty="0"/>
          </a:p>
        </p:txBody>
      </p:sp>
      <p:sp>
        <p:nvSpPr>
          <p:cNvPr id="18" name="Text 14"/>
          <p:cNvSpPr/>
          <p:nvPr/>
        </p:nvSpPr>
        <p:spPr>
          <a:xfrm>
            <a:off x="1231583" y="5961698"/>
            <a:ext cx="2322552" cy="253365"/>
          </a:xfrm>
          <a:prstGeom prst="rect">
            <a:avLst/>
          </a:prstGeom>
          <a:noFill/>
          <a:ln/>
        </p:spPr>
        <p:txBody>
          <a:bodyPr wrap="none" lIns="0" tIns="0" rIns="0" bIns="0" rtlCol="0" anchor="t"/>
          <a:lstStyle/>
          <a:p>
            <a:pPr indent="0" marL="0">
              <a:lnSpc>
                <a:spcPts val="1950"/>
              </a:lnSpc>
              <a:buNone/>
            </a:pPr>
            <a:r>
              <a:rPr lang="en-US" sz="1550" dirty="0">
                <a:solidFill>
                  <a:srgbClr val="DAD8E9"/>
                </a:solidFill>
                <a:latin typeface="Prompt" pitchFamily="34" charset="0"/>
                <a:ea typeface="Prompt" pitchFamily="34" charset="-122"/>
                <a:cs typeface="Prompt" pitchFamily="34" charset="-120"/>
              </a:rPr>
              <a:t>Data Security Concerns</a:t>
            </a:r>
            <a:endParaRPr lang="en-US" sz="1550" dirty="0"/>
          </a:p>
        </p:txBody>
      </p:sp>
      <p:sp>
        <p:nvSpPr>
          <p:cNvPr id="19" name="Shape 15"/>
          <p:cNvSpPr/>
          <p:nvPr/>
        </p:nvSpPr>
        <p:spPr>
          <a:xfrm>
            <a:off x="638651" y="6965156"/>
            <a:ext cx="410528" cy="410527"/>
          </a:xfrm>
          <a:prstGeom prst="roundRect">
            <a:avLst>
              <a:gd name="adj" fmla="val 18672"/>
            </a:avLst>
          </a:prstGeom>
          <a:solidFill>
            <a:srgbClr val="542C49"/>
          </a:solidFill>
          <a:ln w="7620">
            <a:solidFill>
              <a:srgbClr val="6D4562"/>
            </a:solidFill>
            <a:prstDash val="solid"/>
          </a:ln>
        </p:spPr>
      </p:sp>
      <p:sp>
        <p:nvSpPr>
          <p:cNvPr id="20" name="Text 16"/>
          <p:cNvSpPr/>
          <p:nvPr/>
        </p:nvSpPr>
        <p:spPr>
          <a:xfrm>
            <a:off x="773668" y="7048738"/>
            <a:ext cx="140375" cy="243364"/>
          </a:xfrm>
          <a:prstGeom prst="rect">
            <a:avLst/>
          </a:prstGeom>
          <a:noFill/>
          <a:ln/>
        </p:spPr>
        <p:txBody>
          <a:bodyPr wrap="none" lIns="0" tIns="0" rIns="0" bIns="0" rtlCol="0" anchor="t"/>
          <a:lstStyle/>
          <a:p>
            <a:pPr algn="ctr" indent="0" marL="0">
              <a:lnSpc>
                <a:spcPts val="1900"/>
              </a:lnSpc>
              <a:buNone/>
            </a:pPr>
            <a:r>
              <a:rPr lang="en-US" sz="1900" dirty="0">
                <a:solidFill>
                  <a:srgbClr val="DAD8E9"/>
                </a:solidFill>
                <a:latin typeface="Prompt" pitchFamily="34" charset="0"/>
                <a:ea typeface="Prompt" pitchFamily="34" charset="-122"/>
                <a:cs typeface="Prompt" pitchFamily="34" charset="-120"/>
              </a:rPr>
              <a:t>5</a:t>
            </a:r>
            <a:endParaRPr lang="en-US" sz="1900" dirty="0"/>
          </a:p>
        </p:txBody>
      </p:sp>
      <p:sp>
        <p:nvSpPr>
          <p:cNvPr id="21" name="Text 17"/>
          <p:cNvSpPr/>
          <p:nvPr/>
        </p:nvSpPr>
        <p:spPr>
          <a:xfrm>
            <a:off x="1231583" y="6965156"/>
            <a:ext cx="3190161" cy="253365"/>
          </a:xfrm>
          <a:prstGeom prst="rect">
            <a:avLst/>
          </a:prstGeom>
          <a:noFill/>
          <a:ln/>
        </p:spPr>
        <p:txBody>
          <a:bodyPr wrap="none" lIns="0" tIns="0" rIns="0" bIns="0" rtlCol="0" anchor="t"/>
          <a:lstStyle/>
          <a:p>
            <a:pPr indent="0" marL="0">
              <a:lnSpc>
                <a:spcPts val="1950"/>
              </a:lnSpc>
              <a:buNone/>
            </a:pPr>
            <a:r>
              <a:rPr lang="en-US" sz="1550" dirty="0">
                <a:solidFill>
                  <a:srgbClr val="DAD8E9"/>
                </a:solidFill>
                <a:latin typeface="Prompt" pitchFamily="34" charset="0"/>
                <a:ea typeface="Prompt" pitchFamily="34" charset="-122"/>
                <a:cs typeface="Prompt" pitchFamily="34" charset="-120"/>
              </a:rPr>
              <a:t>Difficult for CLUBS to stand out </a:t>
            </a:r>
            <a:endParaRPr lang="en-US" sz="15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93301" y="1432560"/>
            <a:ext cx="7757398" cy="1100376"/>
          </a:xfrm>
          <a:prstGeom prst="rect">
            <a:avLst/>
          </a:prstGeom>
          <a:noFill/>
          <a:ln/>
        </p:spPr>
        <p:txBody>
          <a:bodyPr wrap="square" lIns="0" tIns="0" rIns="0" bIns="0" rtlCol="0" anchor="t"/>
          <a:lstStyle/>
          <a:p>
            <a:pPr indent="0" marL="0">
              <a:lnSpc>
                <a:spcPts val="4300"/>
              </a:lnSpc>
              <a:buNone/>
            </a:pPr>
            <a:r>
              <a:rPr lang="en-US" sz="3450" dirty="0">
                <a:solidFill>
                  <a:srgbClr val="C6BFEE"/>
                </a:solidFill>
                <a:latin typeface="Prompt" pitchFamily="34" charset="0"/>
                <a:ea typeface="Prompt" pitchFamily="34" charset="-122"/>
                <a:cs typeface="Prompt" pitchFamily="34" charset="-120"/>
              </a:rPr>
              <a:t>The Solution: Embracing Web 3 for Event Management</a:t>
            </a:r>
            <a:endParaRPr lang="en-US" sz="3450" dirty="0"/>
          </a:p>
        </p:txBody>
      </p:sp>
      <p:sp>
        <p:nvSpPr>
          <p:cNvPr id="6" name="Shape 2"/>
          <p:cNvSpPr/>
          <p:nvPr/>
        </p:nvSpPr>
        <p:spPr>
          <a:xfrm>
            <a:off x="693301" y="3052763"/>
            <a:ext cx="445651" cy="445651"/>
          </a:xfrm>
          <a:prstGeom prst="roundRect">
            <a:avLst>
              <a:gd name="adj" fmla="val 18670"/>
            </a:avLst>
          </a:prstGeom>
          <a:solidFill>
            <a:srgbClr val="542C49"/>
          </a:solidFill>
          <a:ln w="7620">
            <a:solidFill>
              <a:srgbClr val="6D4562"/>
            </a:solidFill>
            <a:prstDash val="solid"/>
          </a:ln>
        </p:spPr>
      </p:sp>
      <p:sp>
        <p:nvSpPr>
          <p:cNvPr id="7" name="Text 3"/>
          <p:cNvSpPr/>
          <p:nvPr/>
        </p:nvSpPr>
        <p:spPr>
          <a:xfrm>
            <a:off x="866656" y="3143488"/>
            <a:ext cx="98822" cy="264081"/>
          </a:xfrm>
          <a:prstGeom prst="rect">
            <a:avLst/>
          </a:prstGeom>
          <a:noFill/>
          <a:ln/>
        </p:spPr>
        <p:txBody>
          <a:bodyPr wrap="none" lIns="0" tIns="0" rIns="0" bIns="0" rtlCol="0" anchor="t"/>
          <a:lstStyle/>
          <a:p>
            <a:pPr algn="ctr" indent="0" marL="0">
              <a:lnSpc>
                <a:spcPts val="2050"/>
              </a:lnSpc>
              <a:buNone/>
            </a:pPr>
            <a:r>
              <a:rPr lang="en-US" sz="2050" dirty="0">
                <a:solidFill>
                  <a:srgbClr val="DAD8E9"/>
                </a:solidFill>
                <a:latin typeface="Prompt" pitchFamily="34" charset="0"/>
                <a:ea typeface="Prompt" pitchFamily="34" charset="-122"/>
                <a:cs typeface="Prompt" pitchFamily="34" charset="-120"/>
              </a:rPr>
              <a:t>1</a:t>
            </a:r>
            <a:endParaRPr lang="en-US" sz="2050" dirty="0"/>
          </a:p>
        </p:txBody>
      </p:sp>
      <p:sp>
        <p:nvSpPr>
          <p:cNvPr id="8" name="Text 4"/>
          <p:cNvSpPr/>
          <p:nvPr/>
        </p:nvSpPr>
        <p:spPr>
          <a:xfrm>
            <a:off x="1336953" y="3052763"/>
            <a:ext cx="2437567" cy="275153"/>
          </a:xfrm>
          <a:prstGeom prst="rect">
            <a:avLst/>
          </a:prstGeom>
          <a:noFill/>
          <a:ln/>
        </p:spPr>
        <p:txBody>
          <a:bodyPr wrap="none" lIns="0" tIns="0" rIns="0" bIns="0" rtlCol="0" anchor="t"/>
          <a:lstStyle/>
          <a:p>
            <a:pPr indent="0" marL="0">
              <a:lnSpc>
                <a:spcPts val="2150"/>
              </a:lnSpc>
              <a:buNone/>
            </a:pPr>
            <a:r>
              <a:rPr lang="en-US" sz="1700" dirty="0">
                <a:solidFill>
                  <a:srgbClr val="DAD8E9"/>
                </a:solidFill>
                <a:latin typeface="Prompt" pitchFamily="34" charset="0"/>
                <a:ea typeface="Prompt" pitchFamily="34" charset="-122"/>
                <a:cs typeface="Prompt" pitchFamily="34" charset="-120"/>
              </a:rPr>
              <a:t>Decentralized Platform</a:t>
            </a:r>
            <a:endParaRPr lang="en-US" sz="1700" dirty="0"/>
          </a:p>
        </p:txBody>
      </p:sp>
      <p:sp>
        <p:nvSpPr>
          <p:cNvPr id="9" name="Text 5"/>
          <p:cNvSpPr/>
          <p:nvPr/>
        </p:nvSpPr>
        <p:spPr>
          <a:xfrm>
            <a:off x="1336953" y="3446740"/>
            <a:ext cx="3136106" cy="1267778"/>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pitchFamily="34" charset="0"/>
                <a:ea typeface="Mukta" pitchFamily="34" charset="-122"/>
                <a:cs typeface="Mukta" pitchFamily="34" charset="-120"/>
              </a:rPr>
              <a:t>A blockchain-based platform for event management offers a secure and transparent environment for all stakeholders.</a:t>
            </a:r>
            <a:endParaRPr lang="en-US" sz="1550" dirty="0"/>
          </a:p>
        </p:txBody>
      </p:sp>
      <p:sp>
        <p:nvSpPr>
          <p:cNvPr id="10" name="Shape 6"/>
          <p:cNvSpPr/>
          <p:nvPr/>
        </p:nvSpPr>
        <p:spPr>
          <a:xfrm>
            <a:off x="4671060" y="3052763"/>
            <a:ext cx="445651" cy="445651"/>
          </a:xfrm>
          <a:prstGeom prst="roundRect">
            <a:avLst>
              <a:gd name="adj" fmla="val 18670"/>
            </a:avLst>
          </a:prstGeom>
          <a:solidFill>
            <a:srgbClr val="542C49"/>
          </a:solidFill>
          <a:ln w="7620">
            <a:solidFill>
              <a:srgbClr val="6D4562"/>
            </a:solidFill>
            <a:prstDash val="solid"/>
          </a:ln>
        </p:spPr>
      </p:sp>
      <p:sp>
        <p:nvSpPr>
          <p:cNvPr id="11" name="Text 7"/>
          <p:cNvSpPr/>
          <p:nvPr/>
        </p:nvSpPr>
        <p:spPr>
          <a:xfrm>
            <a:off x="4816554" y="3143488"/>
            <a:ext cx="154543" cy="264081"/>
          </a:xfrm>
          <a:prstGeom prst="rect">
            <a:avLst/>
          </a:prstGeom>
          <a:noFill/>
          <a:ln/>
        </p:spPr>
        <p:txBody>
          <a:bodyPr wrap="none" lIns="0" tIns="0" rIns="0" bIns="0" rtlCol="0" anchor="t"/>
          <a:lstStyle/>
          <a:p>
            <a:pPr algn="ctr" indent="0" marL="0">
              <a:lnSpc>
                <a:spcPts val="2050"/>
              </a:lnSpc>
              <a:buNone/>
            </a:pPr>
            <a:r>
              <a:rPr lang="en-US" sz="2050" dirty="0">
                <a:solidFill>
                  <a:srgbClr val="DAD8E9"/>
                </a:solidFill>
                <a:latin typeface="Prompt" pitchFamily="34" charset="0"/>
                <a:ea typeface="Prompt" pitchFamily="34" charset="-122"/>
                <a:cs typeface="Prompt" pitchFamily="34" charset="-120"/>
              </a:rPr>
              <a:t>2</a:t>
            </a:r>
            <a:endParaRPr lang="en-US" sz="2050" dirty="0"/>
          </a:p>
        </p:txBody>
      </p:sp>
      <p:sp>
        <p:nvSpPr>
          <p:cNvPr id="12" name="Text 8"/>
          <p:cNvSpPr/>
          <p:nvPr/>
        </p:nvSpPr>
        <p:spPr>
          <a:xfrm>
            <a:off x="5314712" y="3052763"/>
            <a:ext cx="2200989" cy="275153"/>
          </a:xfrm>
          <a:prstGeom prst="rect">
            <a:avLst/>
          </a:prstGeom>
          <a:noFill/>
          <a:ln/>
        </p:spPr>
        <p:txBody>
          <a:bodyPr wrap="none" lIns="0" tIns="0" rIns="0" bIns="0" rtlCol="0" anchor="t"/>
          <a:lstStyle/>
          <a:p>
            <a:pPr indent="0" marL="0">
              <a:lnSpc>
                <a:spcPts val="2150"/>
              </a:lnSpc>
              <a:buNone/>
            </a:pPr>
            <a:r>
              <a:rPr lang="en-US" sz="1700" dirty="0">
                <a:solidFill>
                  <a:srgbClr val="DAD8E9"/>
                </a:solidFill>
                <a:latin typeface="Prompt" pitchFamily="34" charset="0"/>
                <a:ea typeface="Prompt" pitchFamily="34" charset="-122"/>
                <a:cs typeface="Prompt" pitchFamily="34" charset="-120"/>
              </a:rPr>
              <a:t>Smart Contracts</a:t>
            </a:r>
            <a:endParaRPr lang="en-US" sz="1700" dirty="0"/>
          </a:p>
        </p:txBody>
      </p:sp>
      <p:sp>
        <p:nvSpPr>
          <p:cNvPr id="13" name="Text 9"/>
          <p:cNvSpPr/>
          <p:nvPr/>
        </p:nvSpPr>
        <p:spPr>
          <a:xfrm>
            <a:off x="5314712" y="3446740"/>
            <a:ext cx="3136106" cy="1267778"/>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pitchFamily="34" charset="0"/>
                <a:ea typeface="Mukta" pitchFamily="34" charset="-122"/>
                <a:cs typeface="Mukta" pitchFamily="34" charset="-120"/>
              </a:rPr>
              <a:t>Smart contracts automate key processes, such as registration, ticketing, and payments, reducing human error and improving efficiency.</a:t>
            </a:r>
            <a:endParaRPr lang="en-US" sz="1550" dirty="0"/>
          </a:p>
        </p:txBody>
      </p:sp>
      <p:sp>
        <p:nvSpPr>
          <p:cNvPr id="14" name="Shape 10"/>
          <p:cNvSpPr/>
          <p:nvPr/>
        </p:nvSpPr>
        <p:spPr>
          <a:xfrm>
            <a:off x="693301" y="5135285"/>
            <a:ext cx="445651" cy="445651"/>
          </a:xfrm>
          <a:prstGeom prst="roundRect">
            <a:avLst>
              <a:gd name="adj" fmla="val 18670"/>
            </a:avLst>
          </a:prstGeom>
          <a:solidFill>
            <a:srgbClr val="542C49"/>
          </a:solidFill>
          <a:ln w="7620">
            <a:solidFill>
              <a:srgbClr val="6D4562"/>
            </a:solidFill>
            <a:prstDash val="solid"/>
          </a:ln>
        </p:spPr>
      </p:sp>
      <p:sp>
        <p:nvSpPr>
          <p:cNvPr id="15" name="Text 11"/>
          <p:cNvSpPr/>
          <p:nvPr/>
        </p:nvSpPr>
        <p:spPr>
          <a:xfrm>
            <a:off x="839510" y="5226010"/>
            <a:ext cx="153233" cy="264081"/>
          </a:xfrm>
          <a:prstGeom prst="rect">
            <a:avLst/>
          </a:prstGeom>
          <a:noFill/>
          <a:ln/>
        </p:spPr>
        <p:txBody>
          <a:bodyPr wrap="none" lIns="0" tIns="0" rIns="0" bIns="0" rtlCol="0" anchor="t"/>
          <a:lstStyle/>
          <a:p>
            <a:pPr algn="ctr" indent="0" marL="0">
              <a:lnSpc>
                <a:spcPts val="2050"/>
              </a:lnSpc>
              <a:buNone/>
            </a:pPr>
            <a:r>
              <a:rPr lang="en-US" sz="2050" dirty="0">
                <a:solidFill>
                  <a:srgbClr val="DAD8E9"/>
                </a:solidFill>
                <a:latin typeface="Prompt" pitchFamily="34" charset="0"/>
                <a:ea typeface="Prompt" pitchFamily="34" charset="-122"/>
                <a:cs typeface="Prompt" pitchFamily="34" charset="-120"/>
              </a:rPr>
              <a:t>3</a:t>
            </a:r>
            <a:endParaRPr lang="en-US" sz="2050" dirty="0"/>
          </a:p>
        </p:txBody>
      </p:sp>
      <p:sp>
        <p:nvSpPr>
          <p:cNvPr id="16" name="Text 12"/>
          <p:cNvSpPr/>
          <p:nvPr/>
        </p:nvSpPr>
        <p:spPr>
          <a:xfrm>
            <a:off x="1336953" y="5135285"/>
            <a:ext cx="2222302" cy="275153"/>
          </a:xfrm>
          <a:prstGeom prst="rect">
            <a:avLst/>
          </a:prstGeom>
          <a:noFill/>
          <a:ln/>
        </p:spPr>
        <p:txBody>
          <a:bodyPr wrap="none" lIns="0" tIns="0" rIns="0" bIns="0" rtlCol="0" anchor="t"/>
          <a:lstStyle/>
          <a:p>
            <a:pPr indent="0" marL="0">
              <a:lnSpc>
                <a:spcPts val="2150"/>
              </a:lnSpc>
              <a:buNone/>
            </a:pPr>
            <a:r>
              <a:rPr lang="en-US" sz="1700" dirty="0">
                <a:solidFill>
                  <a:srgbClr val="DAD8E9"/>
                </a:solidFill>
                <a:latin typeface="Prompt" pitchFamily="34" charset="0"/>
                <a:ea typeface="Prompt" pitchFamily="34" charset="-122"/>
                <a:cs typeface="Prompt" pitchFamily="34" charset="-120"/>
              </a:rPr>
              <a:t>NFT-Based Ticketing</a:t>
            </a:r>
            <a:endParaRPr lang="en-US" sz="1700" dirty="0"/>
          </a:p>
        </p:txBody>
      </p:sp>
      <p:sp>
        <p:nvSpPr>
          <p:cNvPr id="17" name="Text 13"/>
          <p:cNvSpPr/>
          <p:nvPr/>
        </p:nvSpPr>
        <p:spPr>
          <a:xfrm>
            <a:off x="1336953" y="5529263"/>
            <a:ext cx="3136106" cy="1267778"/>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pitchFamily="34" charset="0"/>
                <a:ea typeface="Mukta" pitchFamily="34" charset="-122"/>
                <a:cs typeface="Mukta" pitchFamily="34" charset="-120"/>
              </a:rPr>
              <a:t>NFT ticketing provides secure, verifiable, and unique tickets, eliminating the risk of counterfeiting and fraud.</a:t>
            </a:r>
            <a:endParaRPr lang="en-US" sz="1550" dirty="0"/>
          </a:p>
        </p:txBody>
      </p:sp>
      <p:sp>
        <p:nvSpPr>
          <p:cNvPr id="18" name="Shape 14"/>
          <p:cNvSpPr/>
          <p:nvPr/>
        </p:nvSpPr>
        <p:spPr>
          <a:xfrm>
            <a:off x="4671060" y="5135285"/>
            <a:ext cx="445651" cy="445651"/>
          </a:xfrm>
          <a:prstGeom prst="roundRect">
            <a:avLst>
              <a:gd name="adj" fmla="val 18670"/>
            </a:avLst>
          </a:prstGeom>
          <a:solidFill>
            <a:srgbClr val="542C49"/>
          </a:solidFill>
          <a:ln w="7620">
            <a:solidFill>
              <a:srgbClr val="6D4562"/>
            </a:solidFill>
            <a:prstDash val="solid"/>
          </a:ln>
        </p:spPr>
      </p:sp>
      <p:sp>
        <p:nvSpPr>
          <p:cNvPr id="19" name="Text 15"/>
          <p:cNvSpPr/>
          <p:nvPr/>
        </p:nvSpPr>
        <p:spPr>
          <a:xfrm>
            <a:off x="4813459" y="5226010"/>
            <a:ext cx="160853" cy="264081"/>
          </a:xfrm>
          <a:prstGeom prst="rect">
            <a:avLst/>
          </a:prstGeom>
          <a:noFill/>
          <a:ln/>
        </p:spPr>
        <p:txBody>
          <a:bodyPr wrap="none" lIns="0" tIns="0" rIns="0" bIns="0" rtlCol="0" anchor="t"/>
          <a:lstStyle/>
          <a:p>
            <a:pPr algn="ctr" indent="0" marL="0">
              <a:lnSpc>
                <a:spcPts val="2050"/>
              </a:lnSpc>
              <a:buNone/>
            </a:pPr>
            <a:r>
              <a:rPr lang="en-US" sz="2050" dirty="0">
                <a:solidFill>
                  <a:srgbClr val="DAD8E9"/>
                </a:solidFill>
                <a:latin typeface="Prompt" pitchFamily="34" charset="0"/>
                <a:ea typeface="Prompt" pitchFamily="34" charset="-122"/>
                <a:cs typeface="Prompt" pitchFamily="34" charset="-120"/>
              </a:rPr>
              <a:t>4</a:t>
            </a:r>
            <a:endParaRPr lang="en-US" sz="2050" dirty="0"/>
          </a:p>
        </p:txBody>
      </p:sp>
      <p:sp>
        <p:nvSpPr>
          <p:cNvPr id="20" name="Text 16"/>
          <p:cNvSpPr/>
          <p:nvPr/>
        </p:nvSpPr>
        <p:spPr>
          <a:xfrm>
            <a:off x="5314712" y="5135285"/>
            <a:ext cx="2200989" cy="275153"/>
          </a:xfrm>
          <a:prstGeom prst="rect">
            <a:avLst/>
          </a:prstGeom>
          <a:noFill/>
          <a:ln/>
        </p:spPr>
        <p:txBody>
          <a:bodyPr wrap="none" lIns="0" tIns="0" rIns="0" bIns="0" rtlCol="0" anchor="t"/>
          <a:lstStyle/>
          <a:p>
            <a:pPr indent="0" marL="0">
              <a:lnSpc>
                <a:spcPts val="2150"/>
              </a:lnSpc>
              <a:buNone/>
            </a:pPr>
            <a:r>
              <a:rPr lang="en-US" sz="1700" dirty="0">
                <a:solidFill>
                  <a:srgbClr val="DAD8E9"/>
                </a:solidFill>
                <a:latin typeface="Prompt" pitchFamily="34" charset="0"/>
                <a:ea typeface="Prompt" pitchFamily="34" charset="-122"/>
                <a:cs typeface="Prompt" pitchFamily="34" charset="-120"/>
              </a:rPr>
              <a:t>Tokenized Rewards</a:t>
            </a:r>
            <a:endParaRPr lang="en-US" sz="1700" dirty="0"/>
          </a:p>
        </p:txBody>
      </p:sp>
      <p:sp>
        <p:nvSpPr>
          <p:cNvPr id="21" name="Text 17"/>
          <p:cNvSpPr/>
          <p:nvPr/>
        </p:nvSpPr>
        <p:spPr>
          <a:xfrm>
            <a:off x="5314712" y="5529263"/>
            <a:ext cx="3136106" cy="1267778"/>
          </a:xfrm>
          <a:prstGeom prst="rect">
            <a:avLst/>
          </a:prstGeom>
          <a:noFill/>
          <a:ln/>
        </p:spPr>
        <p:txBody>
          <a:bodyPr wrap="square" lIns="0" tIns="0" rIns="0" bIns="0" rtlCol="0" anchor="t"/>
          <a:lstStyle/>
          <a:p>
            <a:pPr indent="0" marL="0">
              <a:lnSpc>
                <a:spcPts val="2450"/>
              </a:lnSpc>
              <a:buNone/>
            </a:pPr>
            <a:r>
              <a:rPr lang="en-US" sz="1550" dirty="0">
                <a:solidFill>
                  <a:srgbClr val="DAD8E9"/>
                </a:solidFill>
                <a:latin typeface="Mukta" pitchFamily="34" charset="0"/>
                <a:ea typeface="Mukta" pitchFamily="34" charset="-122"/>
                <a:cs typeface="Mukta" pitchFamily="34" charset="-120"/>
              </a:rPr>
              <a:t>Reward systems based on tokens incentivize participation and engagement, creating a thriving community.</a:t>
            </a:r>
            <a:endParaRPr lang="en-US" sz="15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864037" y="2702123"/>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Target audience : </a:t>
            </a:r>
            <a:endParaRPr lang="en-US" sz="4300" dirty="0"/>
          </a:p>
        </p:txBody>
      </p:sp>
      <p:sp>
        <p:nvSpPr>
          <p:cNvPr id="5" name="Text 2"/>
          <p:cNvSpPr/>
          <p:nvPr/>
        </p:nvSpPr>
        <p:spPr>
          <a:xfrm>
            <a:off x="864037" y="3758208"/>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1) College Students</a:t>
            </a:r>
            <a:endParaRPr lang="en-US" sz="2150" dirty="0"/>
          </a:p>
        </p:txBody>
      </p:sp>
      <p:sp>
        <p:nvSpPr>
          <p:cNvPr id="6" name="Text 3"/>
          <p:cNvSpPr/>
          <p:nvPr/>
        </p:nvSpPr>
        <p:spPr>
          <a:xfrm>
            <a:off x="864037" y="4471392"/>
            <a:ext cx="4760833"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2) College Clubs and Organizations</a:t>
            </a:r>
            <a:endParaRPr lang="en-US" sz="2150" dirty="0"/>
          </a:p>
        </p:txBody>
      </p:sp>
      <p:sp>
        <p:nvSpPr>
          <p:cNvPr id="7" name="Text 4"/>
          <p:cNvSpPr/>
          <p:nvPr/>
        </p:nvSpPr>
        <p:spPr>
          <a:xfrm>
            <a:off x="864037" y="5184577"/>
            <a:ext cx="3508058"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3) College Administrators </a:t>
            </a:r>
            <a:endParaRPr lang="en-US" sz="21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454110" y="867132"/>
            <a:ext cx="5429964" cy="553879"/>
          </a:xfrm>
          <a:prstGeom prst="rect">
            <a:avLst/>
          </a:prstGeom>
          <a:noFill/>
          <a:ln/>
        </p:spPr>
        <p:txBody>
          <a:bodyPr wrap="none" lIns="0" tIns="0" rIns="0" bIns="0" rtlCol="0" anchor="t"/>
          <a:lstStyle/>
          <a:p>
            <a:pPr indent="0" marL="0">
              <a:lnSpc>
                <a:spcPts val="4350"/>
              </a:lnSpc>
              <a:buNone/>
            </a:pPr>
            <a:r>
              <a:rPr lang="en-US" sz="3450" dirty="0">
                <a:solidFill>
                  <a:srgbClr val="C6BFEE"/>
                </a:solidFill>
                <a:latin typeface="Prompt" pitchFamily="34" charset="0"/>
                <a:ea typeface="Prompt" pitchFamily="34" charset="-122"/>
                <a:cs typeface="Prompt" pitchFamily="34" charset="-120"/>
              </a:rPr>
              <a:t>Feasibility and Scalability</a:t>
            </a:r>
            <a:endParaRPr lang="en-US" sz="3450" dirty="0"/>
          </a:p>
        </p:txBody>
      </p:sp>
      <p:sp>
        <p:nvSpPr>
          <p:cNvPr id="5" name="Text 2"/>
          <p:cNvSpPr/>
          <p:nvPr/>
        </p:nvSpPr>
        <p:spPr>
          <a:xfrm>
            <a:off x="1454110" y="1720096"/>
            <a:ext cx="3545324" cy="443151"/>
          </a:xfrm>
          <a:prstGeom prst="rect">
            <a:avLst/>
          </a:prstGeom>
          <a:noFill/>
          <a:ln/>
        </p:spPr>
        <p:txBody>
          <a:bodyPr wrap="none" lIns="0" tIns="0" rIns="0" bIns="0" rtlCol="0" anchor="t"/>
          <a:lstStyle/>
          <a:p>
            <a:pPr indent="0" marL="0">
              <a:lnSpc>
                <a:spcPts val="3450"/>
              </a:lnSpc>
              <a:buNone/>
            </a:pPr>
            <a:r>
              <a:rPr lang="en-US" sz="2750" b="1" dirty="0">
                <a:solidFill>
                  <a:srgbClr val="C6BFEE"/>
                </a:solidFill>
                <a:latin typeface="Prompt" pitchFamily="34" charset="0"/>
                <a:ea typeface="Prompt" pitchFamily="34" charset="-122"/>
                <a:cs typeface="Prompt" pitchFamily="34" charset="-120"/>
              </a:rPr>
              <a:t>Feasibility</a:t>
            </a:r>
            <a:pPr indent="0" marL="0">
              <a:lnSpc>
                <a:spcPts val="3450"/>
              </a:lnSpc>
              <a:buNone/>
            </a:pPr>
            <a:r>
              <a:rPr lang="en-US" sz="2750" dirty="0">
                <a:solidFill>
                  <a:srgbClr val="C6BFEE"/>
                </a:solidFill>
                <a:latin typeface="Prompt" pitchFamily="34" charset="0"/>
                <a:ea typeface="Prompt" pitchFamily="34" charset="-122"/>
                <a:cs typeface="Prompt" pitchFamily="34" charset="-120"/>
              </a:rPr>
              <a:t>:</a:t>
            </a:r>
            <a:endParaRPr lang="en-US" sz="2750" dirty="0"/>
          </a:p>
        </p:txBody>
      </p:sp>
      <p:sp>
        <p:nvSpPr>
          <p:cNvPr id="6" name="Text 3"/>
          <p:cNvSpPr/>
          <p:nvPr/>
        </p:nvSpPr>
        <p:spPr>
          <a:xfrm>
            <a:off x="2092285" y="2462332"/>
            <a:ext cx="11083885" cy="638175"/>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Technology Readiness</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Uses widely adopted technologies like React, Node.js, and MongoDB, ensuring easy development and maintenance.</a:t>
            </a:r>
            <a:endParaRPr lang="en-US" sz="1550" dirty="0"/>
          </a:p>
        </p:txBody>
      </p:sp>
      <p:sp>
        <p:nvSpPr>
          <p:cNvPr id="7" name="Text 4"/>
          <p:cNvSpPr/>
          <p:nvPr/>
        </p:nvSpPr>
        <p:spPr>
          <a:xfrm>
            <a:off x="2092285" y="3170277"/>
            <a:ext cx="11083885" cy="319088"/>
          </a:xfrm>
          <a:prstGeom prst="rect">
            <a:avLst/>
          </a:prstGeom>
          <a:noFill/>
          <a:ln/>
        </p:spPr>
        <p:txBody>
          <a:bodyPr wrap="non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Development Resources</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Leverages existing knowledge and frameworks, allowing for quick implementation and integration.</a:t>
            </a:r>
            <a:endParaRPr lang="en-US" sz="1550" dirty="0"/>
          </a:p>
        </p:txBody>
      </p:sp>
      <p:sp>
        <p:nvSpPr>
          <p:cNvPr id="8" name="Text 5"/>
          <p:cNvSpPr/>
          <p:nvPr/>
        </p:nvSpPr>
        <p:spPr>
          <a:xfrm>
            <a:off x="2092285" y="3559135"/>
            <a:ext cx="11083885" cy="319088"/>
          </a:xfrm>
          <a:prstGeom prst="rect">
            <a:avLst/>
          </a:prstGeom>
          <a:noFill/>
          <a:ln/>
        </p:spPr>
        <p:txBody>
          <a:bodyPr wrap="non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Cost-Effective</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Minimal initial setup costs with scalable cloud hosting options; open-source tools reduce software expenses.</a:t>
            </a:r>
            <a:endParaRPr lang="en-US" sz="1550" dirty="0"/>
          </a:p>
        </p:txBody>
      </p:sp>
      <p:sp>
        <p:nvSpPr>
          <p:cNvPr id="9" name="Text 6"/>
          <p:cNvSpPr/>
          <p:nvPr/>
        </p:nvSpPr>
        <p:spPr>
          <a:xfrm>
            <a:off x="1454110" y="4177308"/>
            <a:ext cx="3545324" cy="443151"/>
          </a:xfrm>
          <a:prstGeom prst="rect">
            <a:avLst/>
          </a:prstGeom>
          <a:noFill/>
          <a:ln/>
        </p:spPr>
        <p:txBody>
          <a:bodyPr wrap="none" lIns="0" tIns="0" rIns="0" bIns="0" rtlCol="0" anchor="t"/>
          <a:lstStyle/>
          <a:p>
            <a:pPr indent="0" marL="0">
              <a:lnSpc>
                <a:spcPts val="3450"/>
              </a:lnSpc>
              <a:buNone/>
            </a:pPr>
            <a:r>
              <a:rPr lang="en-US" sz="2750" b="1" dirty="0">
                <a:solidFill>
                  <a:srgbClr val="C6BFEE"/>
                </a:solidFill>
                <a:latin typeface="Prompt" pitchFamily="34" charset="0"/>
                <a:ea typeface="Prompt" pitchFamily="34" charset="-122"/>
                <a:cs typeface="Prompt" pitchFamily="34" charset="-120"/>
              </a:rPr>
              <a:t>Scalability</a:t>
            </a:r>
            <a:pPr indent="0" marL="0">
              <a:lnSpc>
                <a:spcPts val="3450"/>
              </a:lnSpc>
              <a:buNone/>
            </a:pPr>
            <a:r>
              <a:rPr lang="en-US" sz="2750" dirty="0">
                <a:solidFill>
                  <a:srgbClr val="C6BFEE"/>
                </a:solidFill>
                <a:latin typeface="Prompt" pitchFamily="34" charset="0"/>
                <a:ea typeface="Prompt" pitchFamily="34" charset="-122"/>
                <a:cs typeface="Prompt" pitchFamily="34" charset="-120"/>
              </a:rPr>
              <a:t>:</a:t>
            </a:r>
            <a:endParaRPr lang="en-US" sz="2750" dirty="0"/>
          </a:p>
        </p:txBody>
      </p:sp>
      <p:sp>
        <p:nvSpPr>
          <p:cNvPr id="10" name="Text 7"/>
          <p:cNvSpPr/>
          <p:nvPr/>
        </p:nvSpPr>
        <p:spPr>
          <a:xfrm>
            <a:off x="2092285" y="4919543"/>
            <a:ext cx="11083885" cy="638175"/>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Modular Architecture</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Designed with a modular structure, allowing individual components to be scaled independently based on demand.</a:t>
            </a:r>
            <a:endParaRPr lang="en-US" sz="1550" dirty="0"/>
          </a:p>
        </p:txBody>
      </p:sp>
      <p:sp>
        <p:nvSpPr>
          <p:cNvPr id="11" name="Text 8"/>
          <p:cNvSpPr/>
          <p:nvPr/>
        </p:nvSpPr>
        <p:spPr>
          <a:xfrm>
            <a:off x="2092285" y="5627489"/>
            <a:ext cx="11083885" cy="319088"/>
          </a:xfrm>
          <a:prstGeom prst="rect">
            <a:avLst/>
          </a:prstGeom>
          <a:noFill/>
          <a:ln/>
        </p:spPr>
        <p:txBody>
          <a:bodyPr wrap="non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Cloud Deployment</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Utilizes cloud services (e.g., AWS, Azure) for on-demand scaling and resource management.</a:t>
            </a:r>
            <a:endParaRPr lang="en-US" sz="1550" dirty="0"/>
          </a:p>
        </p:txBody>
      </p:sp>
      <p:sp>
        <p:nvSpPr>
          <p:cNvPr id="12" name="Text 9"/>
          <p:cNvSpPr/>
          <p:nvPr/>
        </p:nvSpPr>
        <p:spPr>
          <a:xfrm>
            <a:off x="2092285" y="6016347"/>
            <a:ext cx="11083885" cy="638175"/>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Database Scaling</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Supports horizontal scaling with NoSQL databases like MongoDB, ensuring efficient handling of increased data volumes and user loads.</a:t>
            </a:r>
            <a:endParaRPr lang="en-US" sz="1550" dirty="0"/>
          </a:p>
        </p:txBody>
      </p:sp>
      <p:sp>
        <p:nvSpPr>
          <p:cNvPr id="13" name="Text 10"/>
          <p:cNvSpPr/>
          <p:nvPr/>
        </p:nvSpPr>
        <p:spPr>
          <a:xfrm>
            <a:off x="2092285" y="6724293"/>
            <a:ext cx="11083885" cy="638175"/>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DAD8E9"/>
                </a:solidFill>
                <a:latin typeface="Mukta" pitchFamily="34" charset="0"/>
                <a:ea typeface="Mukta" pitchFamily="34" charset="-122"/>
                <a:cs typeface="Mukta" pitchFamily="34" charset="-120"/>
              </a:rPr>
              <a:t>Performance Optimization</a:t>
            </a:r>
            <a:pPr algn="l" lvl="1" indent="0" marL="0">
              <a:lnSpc>
                <a:spcPts val="2500"/>
              </a:lnSpc>
              <a:buNone/>
            </a:pPr>
            <a:r>
              <a:rPr lang="en-US" sz="1550" dirty="0">
                <a:solidFill>
                  <a:srgbClr val="DAD8E9"/>
                </a:solidFill>
                <a:latin typeface="Mukta" pitchFamily="34" charset="0"/>
                <a:ea typeface="Mukta" pitchFamily="34" charset="-122"/>
                <a:cs typeface="Mukta" pitchFamily="34" charset="-120"/>
              </a:rPr>
              <a:t>: Implements caching, load balancing, and efficient database queries to handle growing user numbers and data.</a:t>
            </a:r>
            <a:endParaRPr lang="en-US" sz="15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54296"/>
          </a:xfrm>
          <a:prstGeom prst="rect">
            <a:avLst/>
          </a:prstGeom>
          <a:solidFill>
            <a:srgbClr val="0B0C23">
              <a:alpha val="75000"/>
            </a:srgbClr>
          </a:solidFill>
          <a:ln/>
        </p:spPr>
      </p:sp>
      <p:sp>
        <p:nvSpPr>
          <p:cNvPr id="4" name="Text 1"/>
          <p:cNvSpPr/>
          <p:nvPr/>
        </p:nvSpPr>
        <p:spPr>
          <a:xfrm>
            <a:off x="1553289" y="539115"/>
            <a:ext cx="11523821" cy="1088946"/>
          </a:xfrm>
          <a:prstGeom prst="rect">
            <a:avLst/>
          </a:prstGeom>
          <a:noFill/>
          <a:ln/>
        </p:spPr>
        <p:txBody>
          <a:bodyPr wrap="square" lIns="0" tIns="0" rIns="0" bIns="0" rtlCol="0" anchor="t"/>
          <a:lstStyle/>
          <a:p>
            <a:pPr indent="0" marL="0">
              <a:lnSpc>
                <a:spcPts val="4250"/>
              </a:lnSpc>
              <a:buNone/>
            </a:pPr>
            <a:r>
              <a:rPr lang="en-US" sz="3400" dirty="0">
                <a:solidFill>
                  <a:srgbClr val="C6BFEE"/>
                </a:solidFill>
                <a:latin typeface="Prompt" pitchFamily="34" charset="0"/>
                <a:ea typeface="Prompt" pitchFamily="34" charset="-122"/>
                <a:cs typeface="Prompt" pitchFamily="34" charset="-120"/>
              </a:rPr>
              <a:t>Blockchain: Decentralized Management &amp; NFT-Based Ticketing</a:t>
            </a:r>
            <a:endParaRPr lang="en-US" sz="3400" dirty="0"/>
          </a:p>
        </p:txBody>
      </p:sp>
      <p:sp>
        <p:nvSpPr>
          <p:cNvPr id="5" name="Text 2"/>
          <p:cNvSpPr/>
          <p:nvPr/>
        </p:nvSpPr>
        <p:spPr>
          <a:xfrm>
            <a:off x="1553289" y="2118122"/>
            <a:ext cx="2994541" cy="272296"/>
          </a:xfrm>
          <a:prstGeom prst="rect">
            <a:avLst/>
          </a:prstGeom>
          <a:noFill/>
          <a:ln/>
        </p:spPr>
        <p:txBody>
          <a:bodyPr wrap="none" lIns="0" tIns="0" rIns="0" bIns="0" rtlCol="0" anchor="t"/>
          <a:lstStyle/>
          <a:p>
            <a:pPr indent="0" marL="0">
              <a:lnSpc>
                <a:spcPts val="2100"/>
              </a:lnSpc>
              <a:buNone/>
            </a:pPr>
            <a:r>
              <a:rPr lang="en-US" sz="1700" dirty="0">
                <a:solidFill>
                  <a:srgbClr val="C6BFEE"/>
                </a:solidFill>
                <a:latin typeface="Prompt" pitchFamily="34" charset="0"/>
                <a:ea typeface="Prompt" pitchFamily="34" charset="-122"/>
                <a:cs typeface="Prompt" pitchFamily="34" charset="-120"/>
              </a:rPr>
              <a:t>Decentralized Management </a:t>
            </a:r>
            <a:endParaRPr lang="en-US" sz="1700" dirty="0"/>
          </a:p>
        </p:txBody>
      </p:sp>
      <p:pic>
        <p:nvPicPr>
          <p:cNvPr id="6" name="Image 1" descr="preencoded.png">    </p:cNvPr>
          <p:cNvPicPr>
            <a:picLocks noChangeAspect="1"/>
          </p:cNvPicPr>
          <p:nvPr/>
        </p:nvPicPr>
        <p:blipFill>
          <a:blip r:embed="rId2"/>
          <a:stretch>
            <a:fillRect/>
          </a:stretch>
        </p:blipFill>
        <p:spPr>
          <a:xfrm>
            <a:off x="1553289" y="2610922"/>
            <a:ext cx="5521523" cy="4142423"/>
          </a:xfrm>
          <a:prstGeom prst="rect">
            <a:avLst/>
          </a:prstGeom>
        </p:spPr>
      </p:pic>
      <p:sp>
        <p:nvSpPr>
          <p:cNvPr id="7" name="Text 3"/>
          <p:cNvSpPr/>
          <p:nvPr/>
        </p:nvSpPr>
        <p:spPr>
          <a:xfrm>
            <a:off x="1553289" y="6973848"/>
            <a:ext cx="5521523" cy="941189"/>
          </a:xfrm>
          <a:prstGeom prst="rect">
            <a:avLst/>
          </a:prstGeom>
          <a:noFill/>
          <a:ln/>
        </p:spPr>
        <p:txBody>
          <a:bodyPr wrap="square" lIns="0" tIns="0" rIns="0" bIns="0" rtlCol="0" anchor="t"/>
          <a:lstStyle/>
          <a:p>
            <a:pPr indent="0" marL="0">
              <a:lnSpc>
                <a:spcPts val="2450"/>
              </a:lnSpc>
              <a:buNone/>
            </a:pPr>
            <a:r>
              <a:rPr lang="en-US" sz="1500" dirty="0">
                <a:solidFill>
                  <a:srgbClr val="DAD8E9"/>
                </a:solidFill>
                <a:latin typeface="Mukta" pitchFamily="34" charset="0"/>
                <a:ea typeface="Mukta" pitchFamily="34" charset="-122"/>
                <a:cs typeface="Mukta" pitchFamily="34" charset="-120"/>
              </a:rPr>
              <a:t>The blockchain's decentralized nature ensures transparency and accountability. All event data is stored securely and immutably, preventing manipulation and fraud.</a:t>
            </a:r>
            <a:endParaRPr lang="en-US" sz="1500" dirty="0"/>
          </a:p>
        </p:txBody>
      </p:sp>
      <p:sp>
        <p:nvSpPr>
          <p:cNvPr id="8" name="Text 4"/>
          <p:cNvSpPr/>
          <p:nvPr/>
        </p:nvSpPr>
        <p:spPr>
          <a:xfrm>
            <a:off x="7560588" y="2118122"/>
            <a:ext cx="2178368" cy="272296"/>
          </a:xfrm>
          <a:prstGeom prst="rect">
            <a:avLst/>
          </a:prstGeom>
          <a:noFill/>
          <a:ln/>
        </p:spPr>
        <p:txBody>
          <a:bodyPr wrap="none" lIns="0" tIns="0" rIns="0" bIns="0" rtlCol="0" anchor="t"/>
          <a:lstStyle/>
          <a:p>
            <a:pPr indent="0" marL="0">
              <a:lnSpc>
                <a:spcPts val="2100"/>
              </a:lnSpc>
              <a:buNone/>
            </a:pPr>
            <a:r>
              <a:rPr lang="en-US" sz="1700" dirty="0">
                <a:solidFill>
                  <a:srgbClr val="C6BFEE"/>
                </a:solidFill>
                <a:latin typeface="Prompt" pitchFamily="34" charset="0"/>
                <a:ea typeface="Prompt" pitchFamily="34" charset="-122"/>
                <a:cs typeface="Prompt" pitchFamily="34" charset="-120"/>
              </a:rPr>
              <a:t>NFT Ticketing </a:t>
            </a:r>
            <a:endParaRPr lang="en-US" sz="1700" dirty="0"/>
          </a:p>
        </p:txBody>
      </p:sp>
      <p:pic>
        <p:nvPicPr>
          <p:cNvPr id="9" name="Image 2" descr="preencoded.png">    </p:cNvPr>
          <p:cNvPicPr>
            <a:picLocks noChangeAspect="1"/>
          </p:cNvPicPr>
          <p:nvPr/>
        </p:nvPicPr>
        <p:blipFill>
          <a:blip r:embed="rId3"/>
          <a:stretch>
            <a:fillRect/>
          </a:stretch>
        </p:blipFill>
        <p:spPr>
          <a:xfrm>
            <a:off x="7560588" y="2610922"/>
            <a:ext cx="5524024" cy="3675936"/>
          </a:xfrm>
          <a:prstGeom prst="rect">
            <a:avLst/>
          </a:prstGeom>
        </p:spPr>
      </p:pic>
      <p:sp>
        <p:nvSpPr>
          <p:cNvPr id="10" name="Text 5"/>
          <p:cNvSpPr/>
          <p:nvPr/>
        </p:nvSpPr>
        <p:spPr>
          <a:xfrm>
            <a:off x="7560588" y="6507361"/>
            <a:ext cx="5524024" cy="313730"/>
          </a:xfrm>
          <a:prstGeom prst="rect">
            <a:avLst/>
          </a:prstGeom>
          <a:noFill/>
          <a:ln/>
        </p:spPr>
        <p:txBody>
          <a:bodyPr wrap="none" lIns="0" tIns="0" rIns="0" bIns="0" rtlCol="0" anchor="t"/>
          <a:lstStyle/>
          <a:p>
            <a:pPr indent="0" marL="0">
              <a:lnSpc>
                <a:spcPts val="2450"/>
              </a:lnSpc>
              <a:buNone/>
            </a:pPr>
            <a:endParaRPr lang="en-US" sz="1500" dirty="0"/>
          </a:p>
        </p:txBody>
      </p:sp>
      <p:sp>
        <p:nvSpPr>
          <p:cNvPr id="11" name="Text 6"/>
          <p:cNvSpPr/>
          <p:nvPr/>
        </p:nvSpPr>
        <p:spPr>
          <a:xfrm>
            <a:off x="7560588" y="6997541"/>
            <a:ext cx="5524024" cy="941189"/>
          </a:xfrm>
          <a:prstGeom prst="rect">
            <a:avLst/>
          </a:prstGeom>
          <a:noFill/>
          <a:ln/>
        </p:spPr>
        <p:txBody>
          <a:bodyPr wrap="square" lIns="0" tIns="0" rIns="0" bIns="0" rtlCol="0" anchor="t"/>
          <a:lstStyle/>
          <a:p>
            <a:pPr indent="0" marL="0">
              <a:lnSpc>
                <a:spcPts val="2450"/>
              </a:lnSpc>
              <a:buNone/>
            </a:pPr>
            <a:r>
              <a:rPr lang="en-US" sz="1500" dirty="0">
                <a:solidFill>
                  <a:srgbClr val="DAD8E9"/>
                </a:solidFill>
                <a:latin typeface="Mukta" pitchFamily="34" charset="0"/>
                <a:ea typeface="Mukta" pitchFamily="34" charset="-122"/>
                <a:cs typeface="Mukta" pitchFamily="34" charset="-120"/>
              </a:rPr>
              <a:t>NFTs offer unique, verifiable, and secure tickets. Each ticket is an asset on the blockchain, reducing the risk of counterfeiting and scalping.</a:t>
            </a:r>
            <a:endParaRPr lang="en-US" sz="150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864037" y="739497"/>
            <a:ext cx="12902327" cy="13716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Benefits for College Communities: Increased Engagement, Efficiency, and Innovation</a:t>
            </a:r>
            <a:endParaRPr lang="en-US" sz="4300" dirty="0"/>
          </a:p>
        </p:txBody>
      </p:sp>
      <p:pic>
        <p:nvPicPr>
          <p:cNvPr id="5" name="Image 1" descr="preencoded.png">    </p:cNvPr>
          <p:cNvPicPr>
            <a:picLocks noChangeAspect="1"/>
          </p:cNvPicPr>
          <p:nvPr/>
        </p:nvPicPr>
        <p:blipFill>
          <a:blip r:embed="rId2"/>
          <a:stretch>
            <a:fillRect/>
          </a:stretch>
        </p:blipFill>
        <p:spPr>
          <a:xfrm>
            <a:off x="864037" y="2604849"/>
            <a:ext cx="4053840" cy="2505432"/>
          </a:xfrm>
          <a:prstGeom prst="rect">
            <a:avLst/>
          </a:prstGeom>
        </p:spPr>
      </p:pic>
      <p:sp>
        <p:nvSpPr>
          <p:cNvPr id="6" name="Text 2"/>
          <p:cNvSpPr/>
          <p:nvPr/>
        </p:nvSpPr>
        <p:spPr>
          <a:xfrm>
            <a:off x="864037" y="5418892"/>
            <a:ext cx="3087291"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Increased Engagement</a:t>
            </a:r>
            <a:endParaRPr lang="en-US" sz="2150" dirty="0"/>
          </a:p>
        </p:txBody>
      </p:sp>
      <p:sp>
        <p:nvSpPr>
          <p:cNvPr id="7" name="Text 3"/>
          <p:cNvSpPr/>
          <p:nvPr/>
        </p:nvSpPr>
        <p:spPr>
          <a:xfrm>
            <a:off x="864037" y="5909905"/>
            <a:ext cx="4053840"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Tokenized reward systems and gamified experiences incentivize student participation and engagement in events.</a:t>
            </a:r>
            <a:endParaRPr lang="en-US" sz="1900" dirty="0"/>
          </a:p>
        </p:txBody>
      </p:sp>
      <p:pic>
        <p:nvPicPr>
          <p:cNvPr id="8" name="Image 2" descr="preencoded.png">    </p:cNvPr>
          <p:cNvPicPr>
            <a:picLocks noChangeAspect="1"/>
          </p:cNvPicPr>
          <p:nvPr/>
        </p:nvPicPr>
        <p:blipFill>
          <a:blip r:embed="rId3"/>
          <a:stretch>
            <a:fillRect/>
          </a:stretch>
        </p:blipFill>
        <p:spPr>
          <a:xfrm>
            <a:off x="5288161" y="2604849"/>
            <a:ext cx="4053959" cy="2505432"/>
          </a:xfrm>
          <a:prstGeom prst="rect">
            <a:avLst/>
          </a:prstGeom>
        </p:spPr>
      </p:pic>
      <p:sp>
        <p:nvSpPr>
          <p:cNvPr id="9" name="Text 4"/>
          <p:cNvSpPr/>
          <p:nvPr/>
        </p:nvSpPr>
        <p:spPr>
          <a:xfrm>
            <a:off x="5288161" y="5418892"/>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Improved Efficiency</a:t>
            </a:r>
            <a:endParaRPr lang="en-US" sz="2150" dirty="0"/>
          </a:p>
        </p:txBody>
      </p:sp>
      <p:sp>
        <p:nvSpPr>
          <p:cNvPr id="10" name="Text 5"/>
          <p:cNvSpPr/>
          <p:nvPr/>
        </p:nvSpPr>
        <p:spPr>
          <a:xfrm>
            <a:off x="5288161" y="5909905"/>
            <a:ext cx="4053959"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Automation of key processes, such as registration and ticketing, streamlines event management and reduces administrative burden.</a:t>
            </a:r>
            <a:endParaRPr lang="en-US" sz="1900" dirty="0"/>
          </a:p>
        </p:txBody>
      </p:sp>
      <p:pic>
        <p:nvPicPr>
          <p:cNvPr id="11" name="Image 3" descr="preencoded.png">    </p:cNvPr>
          <p:cNvPicPr>
            <a:picLocks noChangeAspect="1"/>
          </p:cNvPicPr>
          <p:nvPr/>
        </p:nvPicPr>
        <p:blipFill>
          <a:blip r:embed="rId4"/>
          <a:stretch>
            <a:fillRect/>
          </a:stretch>
        </p:blipFill>
        <p:spPr>
          <a:xfrm>
            <a:off x="9712404" y="2604849"/>
            <a:ext cx="4053840" cy="2505432"/>
          </a:xfrm>
          <a:prstGeom prst="rect">
            <a:avLst/>
          </a:prstGeom>
        </p:spPr>
      </p:pic>
      <p:sp>
        <p:nvSpPr>
          <p:cNvPr id="12" name="Text 6"/>
          <p:cNvSpPr/>
          <p:nvPr/>
        </p:nvSpPr>
        <p:spPr>
          <a:xfrm>
            <a:off x="9712404" y="5418892"/>
            <a:ext cx="3572828"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Innovation &amp; Collaboration</a:t>
            </a:r>
            <a:endParaRPr lang="en-US" sz="2150" dirty="0"/>
          </a:p>
        </p:txBody>
      </p:sp>
      <p:sp>
        <p:nvSpPr>
          <p:cNvPr id="13" name="Text 7"/>
          <p:cNvSpPr/>
          <p:nvPr/>
        </p:nvSpPr>
        <p:spPr>
          <a:xfrm>
            <a:off x="9712404" y="5909905"/>
            <a:ext cx="4053840"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The Web 3 platform facilitates collaboration and innovation, empowering students to organize and host events that reflect their interests.</a:t>
            </a:r>
            <a:endParaRPr lang="en-US" sz="190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864037" y="1580793"/>
            <a:ext cx="5707618"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Technical approach : </a:t>
            </a:r>
            <a:endParaRPr lang="en-US" sz="4300" dirty="0"/>
          </a:p>
        </p:txBody>
      </p:sp>
      <p:sp>
        <p:nvSpPr>
          <p:cNvPr id="5" name="Text 2"/>
          <p:cNvSpPr/>
          <p:nvPr/>
        </p:nvSpPr>
        <p:spPr>
          <a:xfrm>
            <a:off x="864037" y="2760345"/>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we will be using three-tier architecture  , This setup ensures scalability, maintainability, and a clear separation of concerns. </a:t>
            </a:r>
            <a:endParaRPr lang="en-US" sz="1900" dirty="0"/>
          </a:p>
        </p:txBody>
      </p:sp>
      <p:sp>
        <p:nvSpPr>
          <p:cNvPr id="6" name="Text 3"/>
          <p:cNvSpPr/>
          <p:nvPr/>
        </p:nvSpPr>
        <p:spPr>
          <a:xfrm>
            <a:off x="1258967" y="3433048"/>
            <a:ext cx="125073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AD8E9"/>
                </a:solidFill>
                <a:latin typeface="Mukta" pitchFamily="34" charset="0"/>
                <a:ea typeface="Mukta" pitchFamily="34" charset="-122"/>
                <a:cs typeface="Mukta" pitchFamily="34" charset="-120"/>
              </a:rPr>
              <a:t>Frontend</a:t>
            </a:r>
            <a:pPr algn="l" indent="0" marL="0">
              <a:lnSpc>
                <a:spcPts val="3100"/>
              </a:lnSpc>
              <a:buNone/>
            </a:pPr>
            <a:r>
              <a:rPr lang="en-US" sz="1900" dirty="0">
                <a:solidFill>
                  <a:srgbClr val="DAD8E9"/>
                </a:solidFill>
                <a:latin typeface="Mukta" pitchFamily="34" charset="0"/>
                <a:ea typeface="Mukta" pitchFamily="34" charset="-122"/>
                <a:cs typeface="Mukta" pitchFamily="34" charset="-120"/>
              </a:rPr>
              <a:t>: HTML, CSS, JavaScript, React .</a:t>
            </a:r>
            <a:endParaRPr lang="en-US" sz="1900" dirty="0"/>
          </a:p>
        </p:txBody>
      </p:sp>
      <p:sp>
        <p:nvSpPr>
          <p:cNvPr id="7" name="Text 4"/>
          <p:cNvSpPr/>
          <p:nvPr/>
        </p:nvSpPr>
        <p:spPr>
          <a:xfrm>
            <a:off x="1258967" y="3914418"/>
            <a:ext cx="125073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AD8E9"/>
                </a:solidFill>
                <a:latin typeface="Mukta" pitchFamily="34" charset="0"/>
                <a:ea typeface="Mukta" pitchFamily="34" charset="-122"/>
                <a:cs typeface="Mukta" pitchFamily="34" charset="-120"/>
              </a:rPr>
              <a:t>Backend</a:t>
            </a:r>
            <a:pPr algn="l" indent="0" marL="0">
              <a:lnSpc>
                <a:spcPts val="3100"/>
              </a:lnSpc>
              <a:buNone/>
            </a:pPr>
            <a:r>
              <a:rPr lang="en-US" sz="1900" dirty="0">
                <a:solidFill>
                  <a:srgbClr val="DAD8E9"/>
                </a:solidFill>
                <a:latin typeface="Mukta" pitchFamily="34" charset="0"/>
                <a:ea typeface="Mukta" pitchFamily="34" charset="-122"/>
                <a:cs typeface="Mukta" pitchFamily="34" charset="-120"/>
              </a:rPr>
              <a:t>:  Node.js with Express .</a:t>
            </a:r>
            <a:endParaRPr lang="en-US" sz="1900" dirty="0"/>
          </a:p>
        </p:txBody>
      </p:sp>
      <p:sp>
        <p:nvSpPr>
          <p:cNvPr id="8" name="Text 5"/>
          <p:cNvSpPr/>
          <p:nvPr/>
        </p:nvSpPr>
        <p:spPr>
          <a:xfrm>
            <a:off x="1258967" y="4395788"/>
            <a:ext cx="125073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DAD8E9"/>
                </a:solidFill>
                <a:latin typeface="Mukta" pitchFamily="34" charset="0"/>
                <a:ea typeface="Mukta" pitchFamily="34" charset="-122"/>
                <a:cs typeface="Mukta" pitchFamily="34" charset="-120"/>
              </a:rPr>
              <a:t>Database:</a:t>
            </a:r>
            <a:pPr algn="l" indent="0" marL="0">
              <a:lnSpc>
                <a:spcPts val="3100"/>
              </a:lnSpc>
              <a:buNone/>
            </a:pPr>
            <a:r>
              <a:rPr lang="en-US" sz="1900" dirty="0">
                <a:solidFill>
                  <a:srgbClr val="DAD8E9"/>
                </a:solidFill>
                <a:latin typeface="Mukta" pitchFamily="34" charset="0"/>
                <a:ea typeface="Mukta" pitchFamily="34" charset="-122"/>
                <a:cs typeface="Mukta" pitchFamily="34" charset="-120"/>
              </a:rPr>
              <a:t> MySQL (SQL)</a:t>
            </a:r>
            <a:endParaRPr lang="en-US" sz="1900" dirty="0"/>
          </a:p>
        </p:txBody>
      </p:sp>
      <p:sp>
        <p:nvSpPr>
          <p:cNvPr id="9" name="Text 6"/>
          <p:cNvSpPr/>
          <p:nvPr/>
        </p:nvSpPr>
        <p:spPr>
          <a:xfrm>
            <a:off x="864037" y="5068491"/>
            <a:ext cx="12902327"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The combination of these components ensures a robust, scalable, and responsive application. The frontend handles the user experience, the backend manages application logic and communication, and the database stores critical data. This separation of concerns allows each layer to be developed, maintained, and scaled independently, ensuring a flexible and efficient development process.</a:t>
            </a:r>
            <a:endParaRPr lang="en-US" sz="190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864037" y="2119313"/>
            <a:ext cx="4389120" cy="548521"/>
          </a:xfrm>
          <a:prstGeom prst="rect">
            <a:avLst/>
          </a:prstGeom>
          <a:noFill/>
          <a:ln/>
        </p:spPr>
        <p:txBody>
          <a:bodyPr wrap="none" lIns="0" tIns="0" rIns="0" bIns="0" rtlCol="0" anchor="t"/>
          <a:lstStyle/>
          <a:p>
            <a:pPr indent="0" marL="0">
              <a:lnSpc>
                <a:spcPts val="4300"/>
              </a:lnSpc>
              <a:buNone/>
            </a:pPr>
            <a:r>
              <a:rPr lang="en-US" sz="3450" dirty="0">
                <a:solidFill>
                  <a:srgbClr val="C6BFEE"/>
                </a:solidFill>
                <a:latin typeface="Prompt" pitchFamily="34" charset="0"/>
                <a:ea typeface="Prompt" pitchFamily="34" charset="-122"/>
                <a:cs typeface="Prompt" pitchFamily="34" charset="-120"/>
              </a:rPr>
              <a:t>Impact : </a:t>
            </a:r>
            <a:endParaRPr lang="en-US" sz="3450" dirty="0"/>
          </a:p>
        </p:txBody>
      </p:sp>
      <p:sp>
        <p:nvSpPr>
          <p:cNvPr id="5" name="Text 2"/>
          <p:cNvSpPr/>
          <p:nvPr/>
        </p:nvSpPr>
        <p:spPr>
          <a:xfrm>
            <a:off x="864037" y="2914650"/>
            <a:ext cx="4247317"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Enhanced Student Engagement</a:t>
            </a:r>
            <a:endParaRPr lang="en-US" sz="2150" dirty="0"/>
          </a:p>
        </p:txBody>
      </p:sp>
      <p:sp>
        <p:nvSpPr>
          <p:cNvPr id="6" name="Text 3"/>
          <p:cNvSpPr/>
          <p:nvPr/>
        </p:nvSpPr>
        <p:spPr>
          <a:xfrm>
            <a:off x="864037" y="3627834"/>
            <a:ext cx="4265414"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Streamlined Event Management</a:t>
            </a:r>
            <a:endParaRPr lang="en-US" sz="2150" dirty="0"/>
          </a:p>
        </p:txBody>
      </p:sp>
      <p:sp>
        <p:nvSpPr>
          <p:cNvPr id="7" name="Text 4"/>
          <p:cNvSpPr/>
          <p:nvPr/>
        </p:nvSpPr>
        <p:spPr>
          <a:xfrm>
            <a:off x="864037" y="4341019"/>
            <a:ext cx="2766893"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new model for clubs</a:t>
            </a:r>
            <a:endParaRPr lang="en-US" sz="2150" dirty="0"/>
          </a:p>
        </p:txBody>
      </p:sp>
      <p:sp>
        <p:nvSpPr>
          <p:cNvPr id="8" name="Text 5"/>
          <p:cNvSpPr/>
          <p:nvPr/>
        </p:nvSpPr>
        <p:spPr>
          <a:xfrm>
            <a:off x="864037" y="5054203"/>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Data-Driven Insights</a:t>
            </a:r>
            <a:endParaRPr lang="en-US" sz="2150" dirty="0"/>
          </a:p>
        </p:txBody>
      </p:sp>
      <p:sp>
        <p:nvSpPr>
          <p:cNvPr id="9" name="Text 6"/>
          <p:cNvSpPr/>
          <p:nvPr/>
        </p:nvSpPr>
        <p:spPr>
          <a:xfrm>
            <a:off x="864037" y="5767388"/>
            <a:ext cx="5833229"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pitchFamily="34" charset="0"/>
                <a:ea typeface="Prompt" pitchFamily="34" charset="-122"/>
                <a:cs typeface="Prompt" pitchFamily="34" charset="-120"/>
              </a:rPr>
              <a:t>Fostering a Connected Campus Community</a:t>
            </a:r>
            <a:endParaRPr lang="en-US" sz="21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2024-08-30T05:44:53Z</dcterms:created>
  <dcterms:modified xsi:type="dcterms:W3CDTF">2024-08-30T05:44:53Z</dcterms:modified>
</cp:coreProperties>
</file>